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9" r:id="rId3"/>
    <p:sldId id="284" r:id="rId4"/>
    <p:sldId id="259" r:id="rId5"/>
    <p:sldId id="262" r:id="rId6"/>
    <p:sldId id="293" r:id="rId7"/>
    <p:sldId id="273" r:id="rId8"/>
    <p:sldId id="283" r:id="rId9"/>
    <p:sldId id="271" r:id="rId10"/>
    <p:sldId id="264" r:id="rId11"/>
    <p:sldId id="278" r:id="rId12"/>
    <p:sldId id="270" r:id="rId13"/>
    <p:sldId id="272" r:id="rId14"/>
    <p:sldId id="281" r:id="rId15"/>
    <p:sldId id="268" r:id="rId16"/>
    <p:sldId id="280" r:id="rId17"/>
    <p:sldId id="282" r:id="rId18"/>
    <p:sldId id="276" r:id="rId19"/>
    <p:sldId id="291" r:id="rId20"/>
    <p:sldId id="274" r:id="rId21"/>
    <p:sldId id="288" r:id="rId22"/>
    <p:sldId id="287" r:id="rId23"/>
    <p:sldId id="289" r:id="rId24"/>
    <p:sldId id="292" r:id="rId25"/>
    <p:sldId id="275" r:id="rId26"/>
    <p:sldId id="290" r:id="rId27"/>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1847" autoAdjust="0"/>
  </p:normalViewPr>
  <p:slideViewPr>
    <p:cSldViewPr>
      <p:cViewPr varScale="1">
        <p:scale>
          <a:sx n="66" d="100"/>
          <a:sy n="66" d="100"/>
        </p:scale>
        <p:origin x="-1284" y="-108"/>
      </p:cViewPr>
      <p:guideLst>
        <p:guide orient="horz" pos="2160"/>
        <p:guide pos="2880"/>
      </p:guideLst>
    </p:cSldViewPr>
  </p:slideViewPr>
  <p:outlineViewPr>
    <p:cViewPr>
      <p:scale>
        <a:sx n="33" d="100"/>
        <a:sy n="33" d="100"/>
      </p:scale>
      <p:origin x="156" y="16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0243"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0247"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4BD5DA2-FDB0-44EF-9077-462EDCA9EB0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Digestive_tract" TargetMode="External"/><Relationship Id="rId3" Type="http://schemas.openxmlformats.org/officeDocument/2006/relationships/hyperlink" Target="http://en.wikipedia.org/wiki/Connective_tissue" TargetMode="External"/><Relationship Id="rId7" Type="http://schemas.openxmlformats.org/officeDocument/2006/relationships/hyperlink" Target="http://en.wikipedia.org/wiki/Lu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Skin" TargetMode="External"/><Relationship Id="rId11" Type="http://schemas.openxmlformats.org/officeDocument/2006/relationships/hyperlink" Target="http://en.wikipedia.org/wiki/Human_nose" TargetMode="External"/><Relationship Id="rId5" Type="http://schemas.openxmlformats.org/officeDocument/2006/relationships/hyperlink" Target="http://en.wikipedia.org/wiki/T-cell" TargetMode="External"/><Relationship Id="rId10" Type="http://schemas.openxmlformats.org/officeDocument/2006/relationships/hyperlink" Target="http://en.wikipedia.org/wiki/Conjunctiva" TargetMode="External"/><Relationship Id="rId4" Type="http://schemas.openxmlformats.org/officeDocument/2006/relationships/hyperlink" Target="http://en.wikipedia.org/wiki/Mucosa" TargetMode="External"/><Relationship Id="rId9" Type="http://schemas.openxmlformats.org/officeDocument/2006/relationships/hyperlink" Target="http://en.wikipedia.org/wiki/Mout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934597DB-DA10-4382-9C8F-9E9DEB122189}" type="slidenum">
              <a:rPr lang="en-GB" smtClean="0">
                <a:latin typeface="Arial" pitchFamily="34" charset="0"/>
              </a:rPr>
              <a:pPr/>
              <a:t>1</a:t>
            </a:fld>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Targeted anticancer therapy is a general term that refers to</a:t>
            </a:r>
          </a:p>
          <a:p>
            <a:pPr eaLnBrk="1" hangingPunct="1">
              <a:defRPr/>
            </a:pPr>
            <a:r>
              <a:rPr lang="en-US" dirty="0" smtClean="0"/>
              <a:t>drugs that target pathways in the growth and development of a</a:t>
            </a:r>
          </a:p>
          <a:p>
            <a:pPr eaLnBrk="1" hangingPunct="1">
              <a:defRPr/>
            </a:pPr>
            <a:r>
              <a:rPr lang="en-US" dirty="0" smtClean="0"/>
              <a:t>tumor cell. </a:t>
            </a:r>
          </a:p>
          <a:p>
            <a:pPr eaLnBrk="1" hangingPunct="1">
              <a:defRPr/>
            </a:pPr>
            <a:endParaRPr lang="en-US" dirty="0" smtClean="0"/>
          </a:p>
          <a:p>
            <a:pPr eaLnBrk="1" hangingPunct="1">
              <a:defRPr/>
            </a:pPr>
            <a:r>
              <a:rPr lang="en-US" dirty="0" smtClean="0"/>
              <a:t>Targeted therapies such as (</a:t>
            </a:r>
            <a:r>
              <a:rPr lang="en-US" dirty="0" err="1" smtClean="0"/>
              <a:t>multitargeted</a:t>
            </a:r>
            <a:r>
              <a:rPr lang="en-US" dirty="0" smtClean="0"/>
              <a:t>) tyrosine </a:t>
            </a:r>
            <a:r>
              <a:rPr lang="en-US" dirty="0" err="1" smtClean="0"/>
              <a:t>kinase</a:t>
            </a:r>
            <a:r>
              <a:rPr lang="en-US" dirty="0" smtClean="0"/>
              <a:t> inhibitors (TKIs) and </a:t>
            </a:r>
          </a:p>
          <a:p>
            <a:pPr eaLnBrk="1" hangingPunct="1">
              <a:defRPr/>
            </a:pPr>
            <a:r>
              <a:rPr lang="en-US" dirty="0" smtClean="0"/>
              <a:t>mammalian target of rapamycin inhibitors (</a:t>
            </a:r>
            <a:r>
              <a:rPr lang="en-US" dirty="0" err="1" smtClean="0"/>
              <a:t>mTORIs</a:t>
            </a:r>
            <a:r>
              <a:rPr lang="en-US" dirty="0" smtClean="0"/>
              <a:t>) are available for RCC and more recently </a:t>
            </a:r>
          </a:p>
          <a:p>
            <a:pPr eaLnBrk="1" hangingPunct="1">
              <a:defRPr/>
            </a:pPr>
            <a:r>
              <a:rPr lang="en-US" dirty="0" smtClean="0"/>
              <a:t>Everolimus in combination with the aromatase inhibitor – exemestane - in </a:t>
            </a:r>
            <a:r>
              <a:rPr lang="en-US" dirty="0" err="1" smtClean="0"/>
              <a:t>ER+ve</a:t>
            </a:r>
            <a:r>
              <a:rPr lang="en-US" dirty="0" smtClean="0"/>
              <a:t> / HER2 –</a:t>
            </a:r>
            <a:r>
              <a:rPr lang="en-US" dirty="0" err="1" smtClean="0"/>
              <a:t>ve</a:t>
            </a:r>
            <a:r>
              <a:rPr lang="en-US" dirty="0" smtClean="0"/>
              <a:t> breast cancer, </a:t>
            </a:r>
          </a:p>
          <a:p>
            <a:pPr eaLnBrk="1" hangingPunct="1">
              <a:defRPr/>
            </a:pPr>
            <a:r>
              <a:rPr lang="en-US" dirty="0" smtClean="0"/>
              <a:t>have demonstrate a level of efficacy and improved progression free survival (6.9 months v 2.8 months) </a:t>
            </a:r>
          </a:p>
          <a:p>
            <a:pPr eaLnBrk="1" hangingPunct="1">
              <a:defRPr/>
            </a:pPr>
            <a:r>
              <a:rPr lang="en-US" dirty="0" smtClean="0"/>
              <a:t>though not without a percentage of patients discontinuing therapy due to SAE’s – particularly OM. </a:t>
            </a:r>
          </a:p>
          <a:p>
            <a:pPr eaLnBrk="1" hangingPunct="1">
              <a:defRPr/>
            </a:pPr>
            <a:r>
              <a:rPr lang="en-US" dirty="0" smtClean="0"/>
              <a:t>In the case of Afinitor - 56% patients reported stomatitis – any grade v 11% in the exemestane + placebo group</a:t>
            </a:r>
          </a:p>
          <a:p>
            <a:pPr eaLnBrk="1" hangingPunct="1">
              <a:defRPr/>
            </a:pPr>
            <a:r>
              <a:rPr lang="en-US" dirty="0" smtClean="0"/>
              <a:t>8% with grade 3  stomatitis  compared to 1% exemestane alone</a:t>
            </a:r>
          </a:p>
          <a:p>
            <a:pPr eaLnBrk="1" hangingPunct="1">
              <a:defRPr/>
            </a:pPr>
            <a:endParaRPr lang="en-US" dirty="0" smtClean="0"/>
          </a:p>
          <a:p>
            <a:pPr eaLnBrk="1" hangingPunct="1">
              <a:defRPr/>
            </a:pPr>
            <a:r>
              <a:rPr lang="en-US" dirty="0" smtClean="0"/>
              <a:t>Targeted therapies are administered continuously for their long-term ability to inhibit</a:t>
            </a:r>
          </a:p>
          <a:p>
            <a:pPr eaLnBrk="1" hangingPunct="1">
              <a:defRPr/>
            </a:pPr>
            <a:r>
              <a:rPr lang="en-US" dirty="0" smtClean="0"/>
              <a:t>tumor growth, progression, cell proliferation, and angiogenesis.</a:t>
            </a:r>
          </a:p>
          <a:p>
            <a:pPr eaLnBrk="1" hangingPunct="1">
              <a:defRPr/>
            </a:pPr>
            <a:r>
              <a:rPr lang="en-GB" dirty="0" smtClean="0"/>
              <a:t>Of course in the metastatic disease setting – quality of life is an important consideration.</a:t>
            </a:r>
            <a:endParaRPr lang="en-US" dirty="0" smtClean="0"/>
          </a:p>
        </p:txBody>
      </p:sp>
      <p:sp>
        <p:nvSpPr>
          <p:cNvPr id="36868" name="Slide Number Placeholder 3"/>
          <p:cNvSpPr>
            <a:spLocks noGrp="1"/>
          </p:cNvSpPr>
          <p:nvPr>
            <p:ph type="sldNum" sz="quarter" idx="5"/>
          </p:nvPr>
        </p:nvSpPr>
        <p:spPr>
          <a:noFill/>
        </p:spPr>
        <p:txBody>
          <a:bodyPr/>
          <a:lstStyle/>
          <a:p>
            <a:fld id="{C9CCFA50-85BD-4CD6-9D4B-7501218D2307}" type="slidenum">
              <a:rPr lang="en-GB" smtClean="0">
                <a:latin typeface="Arial" pitchFamily="34" charset="0"/>
              </a:rPr>
              <a:pPr/>
              <a:t>10</a:t>
            </a:fld>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dirty="0" smtClean="0">
                <a:latin typeface="Arial" pitchFamily="34" charset="0"/>
              </a:rPr>
              <a:t>PI3K/AKT/</a:t>
            </a:r>
            <a:r>
              <a:rPr lang="en-US" dirty="0" err="1" smtClean="0">
                <a:latin typeface="Arial" pitchFamily="34" charset="0"/>
              </a:rPr>
              <a:t>mTOR</a:t>
            </a:r>
            <a:r>
              <a:rPr lang="en-US" dirty="0" smtClean="0">
                <a:latin typeface="Arial" pitchFamily="34" charset="0"/>
              </a:rPr>
              <a:t> signaling pathway  regulates a number of cellular functions</a:t>
            </a:r>
          </a:p>
          <a:p>
            <a:pPr eaLnBrk="1" hangingPunct="1"/>
            <a:r>
              <a:rPr lang="en-US" dirty="0" smtClean="0">
                <a:latin typeface="Arial" pitchFamily="34" charset="0"/>
              </a:rPr>
              <a:t>including metabolism, protein synthesis, cell cycle progression,</a:t>
            </a:r>
          </a:p>
          <a:p>
            <a:pPr eaLnBrk="1" hangingPunct="1"/>
            <a:r>
              <a:rPr lang="en-US" dirty="0" smtClean="0">
                <a:latin typeface="Arial" pitchFamily="34" charset="0"/>
              </a:rPr>
              <a:t>angiogenesis, and overall growth and proliferation. </a:t>
            </a:r>
          </a:p>
          <a:p>
            <a:pPr eaLnBrk="1" hangingPunct="1"/>
            <a:endParaRPr lang="en-US" dirty="0" smtClean="0">
              <a:latin typeface="Arial" pitchFamily="34" charset="0"/>
            </a:endParaRPr>
          </a:p>
          <a:p>
            <a:pPr eaLnBrk="1" hangingPunct="1"/>
            <a:r>
              <a:rPr lang="en-US" dirty="0" smtClean="0">
                <a:latin typeface="Arial" pitchFamily="34" charset="0"/>
              </a:rPr>
              <a:t>Several human malignancies have demonstrated a constitutive activation of </a:t>
            </a:r>
            <a:r>
              <a:rPr lang="en-US" dirty="0" err="1" smtClean="0">
                <a:latin typeface="Arial" pitchFamily="34" charset="0"/>
              </a:rPr>
              <a:t>mTOR</a:t>
            </a:r>
            <a:endParaRPr lang="en-US" dirty="0" smtClean="0">
              <a:latin typeface="Arial" pitchFamily="34" charset="0"/>
            </a:endParaRPr>
          </a:p>
          <a:p>
            <a:pPr eaLnBrk="1" hangingPunct="1"/>
            <a:r>
              <a:rPr lang="en-US" dirty="0" smtClean="0">
                <a:latin typeface="Arial" pitchFamily="34" charset="0"/>
              </a:rPr>
              <a:t>or its upstream regulators, leading to enhanced </a:t>
            </a:r>
            <a:r>
              <a:rPr lang="en-US" dirty="0" err="1" smtClean="0">
                <a:latin typeface="Arial" pitchFamily="34" charset="0"/>
              </a:rPr>
              <a:t>mTOR</a:t>
            </a:r>
            <a:r>
              <a:rPr lang="en-US" dirty="0" smtClean="0">
                <a:latin typeface="Arial" pitchFamily="34" charset="0"/>
              </a:rPr>
              <a:t> activity.</a:t>
            </a:r>
          </a:p>
          <a:p>
            <a:pPr eaLnBrk="1" hangingPunct="1"/>
            <a:endParaRPr lang="en-US" dirty="0" smtClean="0">
              <a:latin typeface="Arial" pitchFamily="34" charset="0"/>
            </a:endParaRPr>
          </a:p>
          <a:p>
            <a:pPr eaLnBrk="1" hangingPunct="1"/>
            <a:r>
              <a:rPr lang="en-US" dirty="0" smtClean="0">
                <a:latin typeface="Arial" pitchFamily="34" charset="0"/>
              </a:rPr>
              <a:t>Therefore </a:t>
            </a:r>
            <a:r>
              <a:rPr lang="en-US" dirty="0" err="1" smtClean="0">
                <a:latin typeface="Arial" pitchFamily="34" charset="0"/>
              </a:rPr>
              <a:t>mTOR</a:t>
            </a:r>
            <a:r>
              <a:rPr lang="en-US" dirty="0" smtClean="0">
                <a:latin typeface="Arial" pitchFamily="34" charset="0"/>
              </a:rPr>
              <a:t> has emerged as a target for anticancer therapies</a:t>
            </a:r>
          </a:p>
          <a:p>
            <a:pPr eaLnBrk="1" hangingPunct="1"/>
            <a:r>
              <a:rPr lang="en-US" dirty="0" smtClean="0">
                <a:latin typeface="Arial" pitchFamily="34" charset="0"/>
              </a:rPr>
              <a:t>with the intent of down-regulating uncontrolled cell growth, proliferation</a:t>
            </a:r>
          </a:p>
          <a:p>
            <a:pPr eaLnBrk="1" hangingPunct="1"/>
            <a:r>
              <a:rPr lang="en-US" dirty="0" smtClean="0">
                <a:latin typeface="Arial" pitchFamily="34" charset="0"/>
              </a:rPr>
              <a:t>and survival</a:t>
            </a:r>
          </a:p>
        </p:txBody>
      </p:sp>
      <p:sp>
        <p:nvSpPr>
          <p:cNvPr id="37892" name="Slide Number Placeholder 3"/>
          <p:cNvSpPr>
            <a:spLocks noGrp="1"/>
          </p:cNvSpPr>
          <p:nvPr>
            <p:ph type="sldNum" sz="quarter" idx="5"/>
          </p:nvPr>
        </p:nvSpPr>
        <p:spPr>
          <a:noFill/>
        </p:spPr>
        <p:txBody>
          <a:bodyPr/>
          <a:lstStyle/>
          <a:p>
            <a:fld id="{72A77FA1-8F95-434B-A2FB-A0B3864A737E}" type="slidenum">
              <a:rPr lang="en-GB" smtClean="0">
                <a:latin typeface="Arial" pitchFamily="34" charset="0"/>
              </a:rPr>
              <a:pPr/>
              <a:t>11</a:t>
            </a:fld>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5CDF751F-CB79-4E32-AEE3-2627FFE6E7F5}" type="slidenum">
              <a:rPr lang="en-GB" smtClean="0">
                <a:latin typeface="Arial" pitchFamily="34" charset="0"/>
              </a:rPr>
              <a:pPr/>
              <a:t>12</a:t>
            </a:fld>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2C8B4EC6-ECA8-4958-8B46-953CE35658AD}" type="slidenum">
              <a:rPr lang="en-GB" smtClean="0">
                <a:latin typeface="Arial" pitchFamily="34" charset="0"/>
              </a:rPr>
              <a:pPr/>
              <a:t>13</a:t>
            </a:fld>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GB" dirty="0" err="1" smtClean="0">
                <a:latin typeface="Arial" pitchFamily="34" charset="0"/>
              </a:rPr>
              <a:t>Pertuzumab</a:t>
            </a:r>
            <a:r>
              <a:rPr lang="en-GB" dirty="0" smtClean="0">
                <a:latin typeface="Arial" pitchFamily="34" charset="0"/>
              </a:rPr>
              <a:t> (</a:t>
            </a:r>
            <a:r>
              <a:rPr lang="en-GB" dirty="0" err="1" smtClean="0">
                <a:latin typeface="Arial" pitchFamily="34" charset="0"/>
              </a:rPr>
              <a:t>Perjeta</a:t>
            </a:r>
            <a:r>
              <a:rPr lang="en-GB" dirty="0" smtClean="0">
                <a:latin typeface="Arial" pitchFamily="34" charset="0"/>
              </a:rPr>
              <a:t>) was licensed in the EU in</a:t>
            </a:r>
            <a:r>
              <a:rPr lang="en-GB" baseline="0" dirty="0" smtClean="0">
                <a:latin typeface="Arial" pitchFamily="34" charset="0"/>
              </a:rPr>
              <a:t> </a:t>
            </a:r>
            <a:r>
              <a:rPr lang="en-GB" dirty="0" smtClean="0">
                <a:latin typeface="Arial" pitchFamily="34" charset="0"/>
              </a:rPr>
              <a:t>March 2013</a:t>
            </a:r>
          </a:p>
          <a:p>
            <a:pPr eaLnBrk="1" hangingPunct="1"/>
            <a:r>
              <a:rPr lang="en-GB" dirty="0" smtClean="0">
                <a:latin typeface="Arial" pitchFamily="34" charset="0"/>
              </a:rPr>
              <a:t>First line metastatic breast cancer in combination with Herceptin and Docetaxel</a:t>
            </a:r>
          </a:p>
          <a:p>
            <a:pPr eaLnBrk="1" hangingPunct="1"/>
            <a:r>
              <a:rPr lang="en-GB" dirty="0" smtClean="0">
                <a:latin typeface="Arial" pitchFamily="34" charset="0"/>
              </a:rPr>
              <a:t>Pivotal licensing trial - CLEOPATRA</a:t>
            </a:r>
            <a:endParaRPr lang="en-US" dirty="0"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8BDB5A36-83F0-4BE2-9BE7-C7EC40691465}" type="slidenum">
              <a:rPr lang="en-GB" smtClean="0">
                <a:latin typeface="Arial" pitchFamily="34" charset="0"/>
              </a:rPr>
              <a:pPr/>
              <a:t>14</a:t>
            </a:fld>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ABC6B74-5CF7-4962-881B-428AF39D4A59}" type="slidenum">
              <a:rPr lang="en-GB" smtClean="0">
                <a:latin typeface="Arial" pitchFamily="34" charset="0"/>
              </a:rPr>
              <a:pPr/>
              <a:t>15</a:t>
            </a:fld>
            <a:endParaRPr lang="en-GB"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GB" dirty="0" err="1" smtClean="0">
                <a:latin typeface="Arial" pitchFamily="34" charset="0"/>
              </a:rPr>
              <a:t>mTOR</a:t>
            </a:r>
            <a:r>
              <a:rPr lang="en-GB" dirty="0" smtClean="0">
                <a:latin typeface="Arial" pitchFamily="34" charset="0"/>
              </a:rPr>
              <a:t> inhibitors have recently been approved for metastatic renal cell cancer, mantle cell lymphoma, breast cancer.</a:t>
            </a:r>
          </a:p>
          <a:p>
            <a:pPr eaLnBrk="1" hangingPunct="1"/>
            <a:r>
              <a:rPr lang="en-GB" dirty="0" smtClean="0">
                <a:latin typeface="Arial" pitchFamily="34" charset="0"/>
              </a:rPr>
              <a:t>These are being investigated for a number of other solid tumours and haematological malignancies and it is expected</a:t>
            </a:r>
          </a:p>
          <a:p>
            <a:pPr eaLnBrk="1" hangingPunct="1"/>
            <a:r>
              <a:rPr lang="en-GB" dirty="0" smtClean="0">
                <a:latin typeface="Arial" pitchFamily="34" charset="0"/>
              </a:rPr>
              <a:t>Therefore that licensed indications will expand.</a:t>
            </a:r>
          </a:p>
          <a:p>
            <a:pPr eaLnBrk="1" hangingPunct="1"/>
            <a:endParaRPr lang="en-GB" dirty="0" smtClean="0">
              <a:latin typeface="Arial" pitchFamily="34" charset="0"/>
            </a:endParaRPr>
          </a:p>
          <a:p>
            <a:pPr eaLnBrk="1" hangingPunct="1"/>
            <a:r>
              <a:rPr lang="en-GB" dirty="0" smtClean="0">
                <a:latin typeface="Arial" pitchFamily="34" charset="0"/>
              </a:rPr>
              <a:t>Whether administered IV or orally some 40% of patients will experience some form of oral lesion.</a:t>
            </a:r>
          </a:p>
          <a:p>
            <a:pPr eaLnBrk="1" hangingPunct="1"/>
            <a:r>
              <a:rPr lang="en-GB" dirty="0" smtClean="0">
                <a:latin typeface="Arial" pitchFamily="34" charset="0"/>
              </a:rPr>
              <a:t>Little is known about the </a:t>
            </a:r>
            <a:r>
              <a:rPr lang="en-GB" dirty="0" err="1" smtClean="0">
                <a:latin typeface="Arial" pitchFamily="34" charset="0"/>
              </a:rPr>
              <a:t>pathophysiology</a:t>
            </a:r>
            <a:r>
              <a:rPr lang="en-GB" dirty="0" smtClean="0">
                <a:latin typeface="Arial" pitchFamily="34" charset="0"/>
              </a:rPr>
              <a:t>, natural history </a:t>
            </a:r>
            <a:r>
              <a:rPr lang="en-GB" baseline="0" dirty="0" smtClean="0">
                <a:latin typeface="Arial" pitchFamily="34" charset="0"/>
              </a:rPr>
              <a:t> </a:t>
            </a:r>
            <a:r>
              <a:rPr lang="en-GB" dirty="0" smtClean="0">
                <a:latin typeface="Arial" pitchFamily="34" charset="0"/>
              </a:rPr>
              <a:t>time to event, number of episodes, duration , clinical risk</a:t>
            </a:r>
          </a:p>
          <a:p>
            <a:pPr eaLnBrk="1" hangingPunct="1"/>
            <a:r>
              <a:rPr lang="en-GB" dirty="0" smtClean="0">
                <a:latin typeface="Arial" pitchFamily="34" charset="0"/>
              </a:rPr>
              <a:t>factors, associated clinical outcome or efficacy of empirical treatment.</a:t>
            </a:r>
          </a:p>
          <a:p>
            <a:pPr eaLnBrk="1" hangingPunct="1"/>
            <a:endParaRPr lang="en-GB" dirty="0" smtClean="0">
              <a:latin typeface="Arial" pitchFamily="34" charset="0"/>
            </a:endParaRPr>
          </a:p>
          <a:p>
            <a:pPr eaLnBrk="1" hangingPunct="1"/>
            <a:r>
              <a:rPr lang="en-US" dirty="0" smtClean="0">
                <a:latin typeface="Arial" pitchFamily="34" charset="0"/>
              </a:rPr>
              <a:t>In addition, there is no consensus on terminology in</a:t>
            </a:r>
          </a:p>
          <a:p>
            <a:pPr eaLnBrk="1" hangingPunct="1"/>
            <a:r>
              <a:rPr lang="en-US" dirty="0" smtClean="0">
                <a:latin typeface="Arial" pitchFamily="34" charset="0"/>
              </a:rPr>
              <a:t>the literature on OAEs associated with  targeted therapies, </a:t>
            </a:r>
          </a:p>
          <a:p>
            <a:pPr eaLnBrk="1" hangingPunct="1"/>
            <a:r>
              <a:rPr lang="en-US" dirty="0" smtClean="0">
                <a:latin typeface="Arial" pitchFamily="34" charset="0"/>
              </a:rPr>
              <a:t>the terms mucositis and stomatitis are used interchangeably. </a:t>
            </a:r>
          </a:p>
          <a:p>
            <a:pPr eaLnBrk="1" hangingPunct="1"/>
            <a:endParaRPr lang="en-US" dirty="0" smtClean="0">
              <a:latin typeface="Arial" pitchFamily="34" charset="0"/>
            </a:endParaRPr>
          </a:p>
        </p:txBody>
      </p:sp>
      <p:sp>
        <p:nvSpPr>
          <p:cNvPr id="43012" name="Slide Number Placeholder 3"/>
          <p:cNvSpPr>
            <a:spLocks noGrp="1"/>
          </p:cNvSpPr>
          <p:nvPr>
            <p:ph type="sldNum" sz="quarter" idx="5"/>
          </p:nvPr>
        </p:nvSpPr>
        <p:spPr>
          <a:noFill/>
        </p:spPr>
        <p:txBody>
          <a:bodyPr/>
          <a:lstStyle/>
          <a:p>
            <a:fld id="{6A4F4E08-60C6-48D2-AC48-ACEE4EE7EB1B}" type="slidenum">
              <a:rPr lang="en-GB" smtClean="0">
                <a:latin typeface="Arial" pitchFamily="34" charset="0"/>
              </a:rPr>
              <a:pPr/>
              <a:t>16</a:t>
            </a:fld>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latin typeface="Arial" pitchFamily="34" charset="0"/>
              </a:rPr>
              <a:t>The etiology of recurrent </a:t>
            </a:r>
            <a:r>
              <a:rPr lang="en-US" dirty="0" err="1" smtClean="0">
                <a:latin typeface="Arial" pitchFamily="34" charset="0"/>
              </a:rPr>
              <a:t>aphthous</a:t>
            </a:r>
            <a:r>
              <a:rPr lang="en-US" dirty="0" smtClean="0">
                <a:latin typeface="Arial" pitchFamily="34" charset="0"/>
              </a:rPr>
              <a:t> stomatitis (RAS) is not fully</a:t>
            </a:r>
          </a:p>
          <a:p>
            <a:pPr eaLnBrk="1" hangingPunct="1"/>
            <a:r>
              <a:rPr lang="en-US" dirty="0" smtClean="0">
                <a:latin typeface="Arial" pitchFamily="34" charset="0"/>
              </a:rPr>
              <a:t>understood but is believed to be primarily a T-cell mediated inflammatory</a:t>
            </a:r>
          </a:p>
          <a:p>
            <a:pPr eaLnBrk="1" hangingPunct="1"/>
            <a:r>
              <a:rPr lang="en-US" dirty="0" smtClean="0">
                <a:latin typeface="Arial" pitchFamily="34" charset="0"/>
              </a:rPr>
              <a:t>condition. RAS typically occurs as an idiopathic condition</a:t>
            </a:r>
          </a:p>
          <a:p>
            <a:pPr eaLnBrk="1" hangingPunct="1"/>
            <a:r>
              <a:rPr lang="en-US" dirty="0" smtClean="0">
                <a:latin typeface="Arial" pitchFamily="34" charset="0"/>
              </a:rPr>
              <a:t>affecting upwards of 20% of the population; however, it is also a feature</a:t>
            </a:r>
          </a:p>
          <a:p>
            <a:pPr eaLnBrk="1" hangingPunct="1"/>
            <a:r>
              <a:rPr lang="en-US" dirty="0" smtClean="0">
                <a:latin typeface="Arial" pitchFamily="34" charset="0"/>
              </a:rPr>
              <a:t>of several systemic conditions such as inflammatory bowel disease,</a:t>
            </a:r>
          </a:p>
          <a:p>
            <a:pPr eaLnBrk="1" hangingPunct="1"/>
            <a:r>
              <a:rPr lang="en-US" dirty="0" smtClean="0">
                <a:latin typeface="Arial" pitchFamily="34" charset="0"/>
              </a:rPr>
              <a:t>AIDS and </a:t>
            </a:r>
            <a:r>
              <a:rPr lang="en-US" dirty="0" err="1" smtClean="0">
                <a:latin typeface="Arial" pitchFamily="34" charset="0"/>
              </a:rPr>
              <a:t>Behçet</a:t>
            </a:r>
            <a:r>
              <a:rPr lang="en-US" dirty="0" smtClean="0">
                <a:latin typeface="Arial" pitchFamily="34" charset="0"/>
              </a:rPr>
              <a:t> syndrome. There appears to be a significant</a:t>
            </a:r>
          </a:p>
          <a:p>
            <a:pPr eaLnBrk="1" hangingPunct="1"/>
            <a:r>
              <a:rPr lang="en-US" dirty="0" smtClean="0">
                <a:latin typeface="Arial" pitchFamily="34" charset="0"/>
              </a:rPr>
              <a:t>genetic predisposition as shown by strong associations with genotypes</a:t>
            </a:r>
          </a:p>
          <a:p>
            <a:pPr eaLnBrk="1" hangingPunct="1"/>
            <a:r>
              <a:rPr lang="en-US" dirty="0" smtClean="0">
                <a:latin typeface="Arial" pitchFamily="34" charset="0"/>
              </a:rPr>
              <a:t>of IL-1b and IL-6, and a positive family history in about </a:t>
            </a:r>
            <a:r>
              <a:rPr lang="en-US" dirty="0" err="1" smtClean="0">
                <a:latin typeface="Arial" pitchFamily="34" charset="0"/>
              </a:rPr>
              <a:t>onethird</a:t>
            </a:r>
            <a:endParaRPr lang="en-US" dirty="0" smtClean="0">
              <a:latin typeface="Arial" pitchFamily="34" charset="0"/>
            </a:endParaRPr>
          </a:p>
          <a:p>
            <a:pPr eaLnBrk="1" hangingPunct="1"/>
            <a:r>
              <a:rPr lang="en-US" dirty="0" smtClean="0">
                <a:latin typeface="Arial" pitchFamily="34" charset="0"/>
              </a:rPr>
              <a:t>of patients with RAS.40 It is unclear how </a:t>
            </a:r>
            <a:r>
              <a:rPr lang="en-US" dirty="0" err="1" smtClean="0">
                <a:latin typeface="Arial" pitchFamily="34" charset="0"/>
              </a:rPr>
              <a:t>mTOR</a:t>
            </a:r>
            <a:r>
              <a:rPr lang="en-US" dirty="0" smtClean="0">
                <a:latin typeface="Arial" pitchFamily="34" charset="0"/>
              </a:rPr>
              <a:t> inhibition can</a:t>
            </a:r>
          </a:p>
          <a:p>
            <a:pPr eaLnBrk="1" hangingPunct="1"/>
            <a:r>
              <a:rPr lang="en-US" dirty="0" smtClean="0">
                <a:latin typeface="Arial" pitchFamily="34" charset="0"/>
              </a:rPr>
              <a:t>induce oral ulcerations that mimic RAS; however, from a clinical</a:t>
            </a:r>
          </a:p>
          <a:p>
            <a:pPr eaLnBrk="1" hangingPunct="1"/>
            <a:r>
              <a:rPr lang="en-US" dirty="0" smtClean="0">
                <a:latin typeface="Arial" pitchFamily="34" charset="0"/>
              </a:rPr>
              <a:t>standpoint, various medical therapies for the management of RAS</a:t>
            </a:r>
          </a:p>
          <a:p>
            <a:pPr eaLnBrk="1" hangingPunct="1"/>
            <a:r>
              <a:rPr lang="en-US" dirty="0" smtClean="0">
                <a:latin typeface="Arial" pitchFamily="34" charset="0"/>
              </a:rPr>
              <a:t>are available and may be applicable to oncology patients treated</a:t>
            </a:r>
          </a:p>
          <a:p>
            <a:pPr eaLnBrk="1" hangingPunct="1"/>
            <a:r>
              <a:rPr lang="en-US" dirty="0" smtClean="0">
                <a:latin typeface="Arial" pitchFamily="34" charset="0"/>
              </a:rPr>
              <a:t>with </a:t>
            </a:r>
            <a:r>
              <a:rPr lang="en-US" dirty="0" err="1" smtClean="0">
                <a:latin typeface="Arial" pitchFamily="34" charset="0"/>
              </a:rPr>
              <a:t>mTOR</a:t>
            </a:r>
            <a:r>
              <a:rPr lang="en-US" dirty="0" smtClean="0">
                <a:latin typeface="Arial" pitchFamily="34" charset="0"/>
              </a:rPr>
              <a:t> inhibitors. A variety of different agents have been used</a:t>
            </a:r>
          </a:p>
          <a:p>
            <a:pPr eaLnBrk="1" hangingPunct="1"/>
            <a:r>
              <a:rPr lang="en-US" dirty="0" smtClean="0">
                <a:latin typeface="Arial" pitchFamily="34" charset="0"/>
              </a:rPr>
              <a:t>for the treatment and prevention of RAS including corticosteroids</a:t>
            </a:r>
          </a:p>
          <a:p>
            <a:pPr eaLnBrk="1" hangingPunct="1"/>
            <a:r>
              <a:rPr lang="en-US" dirty="0" smtClean="0">
                <a:latin typeface="Arial" pitchFamily="34" charset="0"/>
              </a:rPr>
              <a:t>(topical and systemic), thalidomide, </a:t>
            </a:r>
            <a:r>
              <a:rPr lang="en-US" dirty="0" err="1" smtClean="0">
                <a:latin typeface="Arial" pitchFamily="34" charset="0"/>
              </a:rPr>
              <a:t>pentoxifylline</a:t>
            </a:r>
            <a:r>
              <a:rPr lang="en-US" dirty="0" smtClean="0">
                <a:latin typeface="Arial" pitchFamily="34" charset="0"/>
              </a:rPr>
              <a:t> and </a:t>
            </a:r>
            <a:r>
              <a:rPr lang="en-US" dirty="0" err="1" smtClean="0">
                <a:latin typeface="Arial" pitchFamily="34" charset="0"/>
              </a:rPr>
              <a:t>montelukast</a:t>
            </a:r>
            <a:r>
              <a:rPr lang="en-US" dirty="0" smtClean="0">
                <a:latin typeface="Arial" pitchFamily="34" charset="0"/>
              </a:rPr>
              <a:t>,</a:t>
            </a:r>
          </a:p>
          <a:p>
            <a:pPr eaLnBrk="1" hangingPunct="1"/>
            <a:r>
              <a:rPr lang="en-US" dirty="0" smtClean="0">
                <a:latin typeface="Arial" pitchFamily="34" charset="0"/>
              </a:rPr>
              <a:t>that act by inhibiting inflammatory pathways.</a:t>
            </a:r>
          </a:p>
        </p:txBody>
      </p:sp>
      <p:sp>
        <p:nvSpPr>
          <p:cNvPr id="44036" name="Slide Number Placeholder 3"/>
          <p:cNvSpPr>
            <a:spLocks noGrp="1"/>
          </p:cNvSpPr>
          <p:nvPr>
            <p:ph type="sldNum" sz="quarter" idx="5"/>
          </p:nvPr>
        </p:nvSpPr>
        <p:spPr>
          <a:noFill/>
        </p:spPr>
        <p:txBody>
          <a:bodyPr/>
          <a:lstStyle/>
          <a:p>
            <a:fld id="{77960BCD-3DC4-426A-8657-2D8A0F94FAC9}" type="slidenum">
              <a:rPr lang="en-GB" smtClean="0">
                <a:latin typeface="Arial" pitchFamily="34" charset="0"/>
              </a:rPr>
              <a:pPr/>
              <a:t>17</a:t>
            </a:fld>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latin typeface="Arial" pitchFamily="34" charset="0"/>
            </a:endParaRPr>
          </a:p>
        </p:txBody>
      </p:sp>
      <p:sp>
        <p:nvSpPr>
          <p:cNvPr id="45060" name="Slide Number Placeholder 3"/>
          <p:cNvSpPr>
            <a:spLocks noGrp="1"/>
          </p:cNvSpPr>
          <p:nvPr>
            <p:ph type="sldNum" sz="quarter" idx="5"/>
          </p:nvPr>
        </p:nvSpPr>
        <p:spPr>
          <a:noFill/>
        </p:spPr>
        <p:txBody>
          <a:bodyPr/>
          <a:lstStyle/>
          <a:p>
            <a:fld id="{A079FF64-2D34-480D-8353-729EAE685BCE}" type="slidenum">
              <a:rPr lang="en-GB" smtClean="0">
                <a:latin typeface="Arial" pitchFamily="34" charset="0"/>
              </a:rPr>
              <a:pPr/>
              <a:t>18</a:t>
            </a:fld>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93CE7AA5-B910-422E-AE9D-36997CEE659A}" type="slidenum">
              <a:rPr lang="en-GB" smtClean="0">
                <a:latin typeface="Arial" pitchFamily="34" charset="0"/>
              </a:rPr>
              <a:pPr/>
              <a:t>19</a:t>
            </a:fld>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B1CEE1BE-8E6E-48F4-9B4A-D4E301C2FCC9}"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99CD2A57-A243-486F-A5A7-DDC14CB3F7FA}" type="slidenum">
              <a:rPr lang="en-GB" smtClean="0">
                <a:latin typeface="Arial" pitchFamily="34" charset="0"/>
              </a:rPr>
              <a:pPr/>
              <a:t>20</a:t>
            </a:fld>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FCF8DD8D-C484-47B8-BF31-DEC2D4B18218}" type="slidenum">
              <a:rPr lang="en-GB" smtClean="0">
                <a:latin typeface="Arial" pitchFamily="34" charset="0"/>
              </a:rPr>
              <a:pPr/>
              <a:t>21</a:t>
            </a:fld>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E5D351BD-6BE0-40A4-847E-B574C38CFBAA}" type="slidenum">
              <a:rPr lang="en-GB" smtClean="0">
                <a:latin typeface="Arial" pitchFamily="34" charset="0"/>
              </a:rPr>
              <a:pPr/>
              <a:t>22</a:t>
            </a:fld>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1EFAEC2F-1C67-4E4F-890A-BA38042701BA}" type="slidenum">
              <a:rPr lang="en-GB" smtClean="0">
                <a:latin typeface="Arial" pitchFamily="34" charset="0"/>
              </a:rPr>
              <a:pPr/>
              <a:t>23</a:t>
            </a:fld>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0BC82F5E-2914-409D-A627-0E915462E9BA}" type="slidenum">
              <a:rPr lang="en-GB" smtClean="0">
                <a:latin typeface="Arial" pitchFamily="34" charset="0"/>
              </a:rPr>
              <a:pPr/>
              <a:t>24</a:t>
            </a:fld>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5CCEA769-131F-4B07-A800-39E533302CB5}" type="slidenum">
              <a:rPr lang="en-GB" smtClean="0">
                <a:latin typeface="Arial" pitchFamily="34" charset="0"/>
              </a:rPr>
              <a:pPr/>
              <a:t>25</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GB" dirty="0" smtClean="0"/>
              <a:t>Some 40% of patients receiving cytotoxic chemotherapy will develop mucositis during the course of their treatment.</a:t>
            </a:r>
          </a:p>
          <a:p>
            <a:pPr eaLnBrk="1" hangingPunct="1">
              <a:defRPr/>
            </a:pPr>
            <a:r>
              <a:rPr lang="en-US" dirty="0" smtClean="0"/>
              <a:t>The pharmacological basis of this mucositis is complex, involving sequential interaction of chemotherapy drugs and/or irradiation, on mitosis of proliferating epithelium, release of a number of cytokines, as well as on elements of the oral microbial environment. </a:t>
            </a:r>
          </a:p>
          <a:p>
            <a:pPr eaLnBrk="1" hangingPunct="1">
              <a:defRPr/>
            </a:pPr>
            <a:endParaRPr lang="en-US" dirty="0" smtClean="0"/>
          </a:p>
          <a:p>
            <a:pPr eaLnBrk="1" hangingPunct="1">
              <a:defRPr/>
            </a:pPr>
            <a:r>
              <a:rPr lang="en-US" dirty="0" smtClean="0"/>
              <a:t>Various interventions based on biological attenuation have been tested for mucositis. </a:t>
            </a:r>
          </a:p>
          <a:p>
            <a:pPr eaLnBrk="1" hangingPunct="1">
              <a:defRPr/>
            </a:pPr>
            <a:r>
              <a:rPr lang="en-US" dirty="0" smtClean="0"/>
              <a:t>Such interventions have been extensively reviewed ; however, most reviews focus on biomedical outcomes. </a:t>
            </a:r>
          </a:p>
          <a:p>
            <a:pPr eaLnBrk="1" hangingPunct="1">
              <a:defRPr/>
            </a:pPr>
            <a:r>
              <a:rPr lang="en-US" dirty="0" smtClean="0"/>
              <a:t>Little attention has been paid to mucositis outcomes such as oral morbidity or the psychosocial aspects. </a:t>
            </a:r>
          </a:p>
          <a:p>
            <a:pPr eaLnBrk="1" hangingPunct="1">
              <a:defRPr/>
            </a:pPr>
            <a:endParaRPr lang="en-US" dirty="0" smtClean="0"/>
          </a:p>
          <a:p>
            <a:pPr eaLnBrk="1" hangingPunct="1">
              <a:defRPr/>
            </a:pPr>
            <a:r>
              <a:rPr lang="en-US" dirty="0" smtClean="0"/>
              <a:t>The published data suggests that chemotherapy and radiotherapy regimens are the most significant determinants of mucositis. In particular, high-dose </a:t>
            </a:r>
            <a:r>
              <a:rPr lang="en-US" dirty="0" err="1" smtClean="0"/>
              <a:t>methotrexate</a:t>
            </a:r>
            <a:r>
              <a:rPr lang="en-US" dirty="0" smtClean="0"/>
              <a:t>, </a:t>
            </a:r>
            <a:r>
              <a:rPr lang="en-US" dirty="0" err="1" smtClean="0"/>
              <a:t>etoposide</a:t>
            </a:r>
            <a:r>
              <a:rPr lang="en-US" dirty="0" smtClean="0"/>
              <a:t> and </a:t>
            </a:r>
            <a:r>
              <a:rPr lang="en-US" dirty="0" err="1" smtClean="0"/>
              <a:t>melphalan</a:t>
            </a:r>
            <a:r>
              <a:rPr lang="en-US" dirty="0" smtClean="0"/>
              <a:t>, as well as </a:t>
            </a:r>
            <a:r>
              <a:rPr lang="en-US" dirty="0" err="1" smtClean="0"/>
              <a:t>hyperfractionation</a:t>
            </a:r>
            <a:r>
              <a:rPr lang="en-US" dirty="0" smtClean="0"/>
              <a:t> irradiation will cause most serious forms of mucositis.</a:t>
            </a:r>
            <a:r>
              <a:rPr lang="en-US" baseline="30000" dirty="0" smtClean="0"/>
              <a:t>[6,21]</a:t>
            </a:r>
            <a:r>
              <a:rPr lang="en-US" dirty="0" smtClean="0"/>
              <a:t> </a:t>
            </a:r>
          </a:p>
          <a:p>
            <a:pPr eaLnBrk="1" hangingPunct="1">
              <a:defRPr/>
            </a:pPr>
            <a:endParaRPr lang="en-US" dirty="0" smtClean="0"/>
          </a:p>
          <a:p>
            <a:pPr eaLnBrk="1" hangingPunct="1">
              <a:defRPr/>
            </a:pPr>
            <a:r>
              <a:rPr lang="en-US" dirty="0" smtClean="0"/>
              <a:t>Studies investigating agents to ameliorate mucosal toxicity should therefore be stratified according to the regimen of cancer therapy.</a:t>
            </a:r>
            <a:r>
              <a:rPr lang="en-US" baseline="30000" dirty="0" smtClean="0"/>
              <a:t>[6,22]</a:t>
            </a:r>
            <a:r>
              <a:rPr lang="en-US" dirty="0" smtClean="0"/>
              <a:t> </a:t>
            </a:r>
          </a:p>
          <a:p>
            <a:pPr eaLnBrk="1" hangingPunct="1">
              <a:defRPr/>
            </a:pPr>
            <a:endParaRPr lang="en-GB" dirty="0" smtClean="0"/>
          </a:p>
          <a:p>
            <a:pPr eaLnBrk="1" hangingPunct="1">
              <a:defRPr/>
            </a:pPr>
            <a:r>
              <a:rPr lang="en-GB" dirty="0" smtClean="0"/>
              <a:t>Now we must consider the potential toxicity of “small molecule” tyrosine kinase </a:t>
            </a:r>
            <a:r>
              <a:rPr lang="en-GB" dirty="0" err="1" smtClean="0"/>
              <a:t>inhbitors</a:t>
            </a:r>
            <a:r>
              <a:rPr lang="en-GB" dirty="0" smtClean="0"/>
              <a:t> and newer agents</a:t>
            </a:r>
            <a:endParaRPr lang="en-US" dirty="0" smtClean="0"/>
          </a:p>
          <a:p>
            <a:pPr eaLnBrk="1" hangingPunct="1">
              <a:defRPr/>
            </a:pPr>
            <a:endParaRPr lang="en-US" dirty="0" smtClean="0"/>
          </a:p>
          <a:p>
            <a:pPr eaLnBrk="1" hangingPunct="1">
              <a:defRPr/>
            </a:pPr>
            <a:r>
              <a:rPr lang="en-US" dirty="0" smtClean="0"/>
              <a:t>Nevertheless, mucosal response to chemotherapy and radiotherapy tends to be unpredictable. </a:t>
            </a:r>
          </a:p>
          <a:p>
            <a:pPr eaLnBrk="1" hangingPunct="1">
              <a:defRPr/>
            </a:pPr>
            <a:r>
              <a:rPr lang="en-US" dirty="0" smtClean="0"/>
              <a:t>Dosages that produced severe oral reactions in some patients may cause little or no affect to others receiving the same regimen. </a:t>
            </a:r>
          </a:p>
          <a:p>
            <a:pPr eaLnBrk="1" hangingPunct="1">
              <a:defRPr/>
            </a:pPr>
            <a:endParaRPr lang="en-US" dirty="0" smtClean="0"/>
          </a:p>
          <a:p>
            <a:pPr eaLnBrk="1" hangingPunct="1">
              <a:defRPr/>
            </a:pPr>
            <a:r>
              <a:rPr lang="en-US" dirty="0" smtClean="0"/>
              <a:t>While a large scale multivariate study is lacking, the literature suggests that the collective risk of mucositis in cancer patients relates to several precipitating factors including age, oral hygiene, nutritional status, and </a:t>
            </a:r>
            <a:r>
              <a:rPr lang="en-US" dirty="0" err="1" smtClean="0"/>
              <a:t>xerostomia</a:t>
            </a:r>
            <a:r>
              <a:rPr lang="en-US" dirty="0" smtClean="0"/>
              <a:t>.</a:t>
            </a:r>
            <a:endParaRPr lang="en-GB" dirty="0" smtClean="0"/>
          </a:p>
          <a:p>
            <a:pPr eaLnBrk="1" hangingPunct="1">
              <a:defRPr/>
            </a:pPr>
            <a:endParaRPr lang="en-US" dirty="0" smtClean="0"/>
          </a:p>
        </p:txBody>
      </p:sp>
      <p:sp>
        <p:nvSpPr>
          <p:cNvPr id="30724" name="Slide Number Placeholder 3"/>
          <p:cNvSpPr>
            <a:spLocks noGrp="1"/>
          </p:cNvSpPr>
          <p:nvPr>
            <p:ph type="sldNum" sz="quarter" idx="5"/>
          </p:nvPr>
        </p:nvSpPr>
        <p:spPr>
          <a:noFill/>
        </p:spPr>
        <p:txBody>
          <a:bodyPr/>
          <a:lstStyle/>
          <a:p>
            <a:fld id="{E4DC4BD2-C071-4E0A-AF14-1132D80433B9}"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EB5B7A-202E-4E8C-8724-F6359B209E70}" type="slidenum">
              <a:rPr lang="en-GB" smtClean="0">
                <a:latin typeface="Arial" pitchFamily="34" charset="0"/>
              </a:rPr>
              <a:pPr/>
              <a:t>4</a:t>
            </a:fld>
            <a:endParaRPr lang="en-GB"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GB" smtClean="0">
                <a:latin typeface="Arial" pitchFamily="34" charset="0"/>
              </a:rPr>
              <a:t>5 stages: </a:t>
            </a:r>
          </a:p>
          <a:p>
            <a:pPr lvl="1" eaLnBrk="1" hangingPunct="1"/>
            <a:endParaRPr lang="en-GB" smtClean="0">
              <a:latin typeface="Arial" pitchFamily="34" charset="0"/>
            </a:endParaRPr>
          </a:p>
          <a:p>
            <a:pPr lvl="1" eaLnBrk="1" hangingPunct="1"/>
            <a:r>
              <a:rPr lang="en-GB" smtClean="0">
                <a:latin typeface="Arial" pitchFamily="34" charset="0"/>
              </a:rPr>
              <a:t>Initiation - consists of direct damage to cellular DNA, extensive tissue injury can result in the generation of reaction oxygen species, which can trigger a cascade of inflammatory pathways.  </a:t>
            </a:r>
          </a:p>
          <a:p>
            <a:pPr lvl="1" eaLnBrk="1" hangingPunct="1"/>
            <a:endParaRPr lang="en-GB" smtClean="0">
              <a:latin typeface="Arial" pitchFamily="34" charset="0"/>
            </a:endParaRPr>
          </a:p>
          <a:p>
            <a:pPr lvl="1" eaLnBrk="1" hangingPunct="1"/>
            <a:r>
              <a:rPr lang="en-GB" smtClean="0">
                <a:latin typeface="Arial" pitchFamily="34" charset="0"/>
              </a:rPr>
              <a:t>Up-regulation and message generation phase - Activation of a number of signally pathways and transcription factors, most importantly NF-kB. This causes synthesis of TNF IL-6 and IL-1β, adhesion molecules and COX-2  (inflammatory molecules) </a:t>
            </a:r>
          </a:p>
          <a:p>
            <a:pPr lvl="1" eaLnBrk="1" hangingPunct="1"/>
            <a:endParaRPr lang="en-GB" smtClean="0">
              <a:latin typeface="Arial" pitchFamily="34" charset="0"/>
            </a:endParaRPr>
          </a:p>
          <a:p>
            <a:pPr lvl="1" eaLnBrk="1" hangingPunct="1"/>
            <a:r>
              <a:rPr lang="en-GB" smtClean="0">
                <a:latin typeface="Arial" pitchFamily="34" charset="0"/>
              </a:rPr>
              <a:t>Signal amplification by pro-inflammatory cytokines such as TNF – a positive feedback loop which reinforces stage 2 </a:t>
            </a:r>
          </a:p>
          <a:p>
            <a:pPr lvl="1" eaLnBrk="1" hangingPunct="1"/>
            <a:endParaRPr lang="en-GB" smtClean="0">
              <a:latin typeface="Arial" pitchFamily="34" charset="0"/>
            </a:endParaRPr>
          </a:p>
          <a:p>
            <a:pPr lvl="1" eaLnBrk="1" hangingPunct="1"/>
            <a:r>
              <a:rPr lang="en-GB" smtClean="0">
                <a:latin typeface="Arial" pitchFamily="34" charset="0"/>
              </a:rPr>
              <a:t>Ulcerative phase – the GI epithelium integrity is destroyed.  Bacterial colonization at the site of ulceration further induced inflammation</a:t>
            </a:r>
          </a:p>
          <a:p>
            <a:pPr lvl="1" eaLnBrk="1" hangingPunct="1"/>
            <a:r>
              <a:rPr lang="en-GB" smtClean="0">
                <a:latin typeface="Arial" pitchFamily="34" charset="0"/>
              </a:rPr>
              <a:t> </a:t>
            </a:r>
          </a:p>
          <a:p>
            <a:pPr lvl="1" eaLnBrk="1" hangingPunct="1"/>
            <a:r>
              <a:rPr lang="en-GB" smtClean="0">
                <a:latin typeface="Arial" pitchFamily="34" charset="0"/>
              </a:rPr>
              <a:t>Healing Phase – spontaneous self resolving process.  COX-2 is believed to play a important rebuilding role by initiating angiogenesis.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9C9AEF7-264C-4D7E-B443-BD73ECF1F1F9}" type="slidenum">
              <a:rPr lang="en-GB" smtClean="0">
                <a:latin typeface="Arial" pitchFamily="34" charset="0"/>
              </a:rPr>
              <a:pPr/>
              <a:t>5</a:t>
            </a:fld>
            <a:endParaRPr lang="en-GB" smtClean="0">
              <a:latin typeface="Arial" pitchFamily="34" charset="0"/>
            </a:endParaRPr>
          </a:p>
        </p:txBody>
      </p:sp>
      <p:sp>
        <p:nvSpPr>
          <p:cNvPr id="38914" name="Rectangle 7"/>
          <p:cNvSpPr txBox="1">
            <a:spLocks noGrp="1" noChangeArrowheads="1"/>
          </p:cNvSpPr>
          <p:nvPr/>
        </p:nvSpPr>
        <p:spPr>
          <a:xfrm>
            <a:off x="3884613" y="9447213"/>
            <a:ext cx="2971800" cy="496887"/>
          </a:xfrm>
          <a:prstGeom prst="rect">
            <a:avLst/>
          </a:prstGeom>
          <a:noFill/>
        </p:spPr>
        <p:txBody>
          <a:bodyPr anchor="b"/>
          <a:lstStyle/>
          <a:p>
            <a:pPr algn="r" fontAlgn="auto">
              <a:spcBef>
                <a:spcPts val="0"/>
              </a:spcBef>
              <a:spcAft>
                <a:spcPts val="0"/>
              </a:spcAft>
              <a:defRPr/>
            </a:pPr>
            <a:fld id="{48B7A473-6432-4492-A15D-084B6C52954C}" type="slidenum">
              <a:rPr lang="en-GB" sz="1200">
                <a:solidFill>
                  <a:prstClr val="white"/>
                </a:solidFill>
                <a:latin typeface="+mn-lt"/>
              </a:rPr>
              <a:pPr algn="r" fontAlgn="auto">
                <a:spcBef>
                  <a:spcPts val="0"/>
                </a:spcBef>
                <a:spcAft>
                  <a:spcPts val="0"/>
                </a:spcAft>
                <a:defRPr/>
              </a:pPr>
              <a:t>5</a:t>
            </a:fld>
            <a:endParaRPr lang="en-GB" sz="1200">
              <a:solidFill>
                <a:prstClr val="white"/>
              </a:solidFill>
              <a:latin typeface="+mn-lt"/>
            </a:endParaRPr>
          </a:p>
        </p:txBody>
      </p:sp>
      <p:sp>
        <p:nvSpPr>
          <p:cNvPr id="32772" name="Rectangle 2"/>
          <p:cNvSpPr>
            <a:spLocks noGrp="1" noRot="1" noChangeAspect="1" noChangeArrowheads="1" noTextEdit="1"/>
          </p:cNvSpPr>
          <p:nvPr>
            <p:ph type="sldImg"/>
          </p:nvPr>
        </p:nvSpPr>
        <p:spPr>
          <a:xfrm>
            <a:off x="1111250" y="869950"/>
            <a:ext cx="4637088" cy="3478213"/>
          </a:xfrm>
          <a:ln/>
        </p:spPr>
      </p:sp>
      <p:sp>
        <p:nvSpPr>
          <p:cNvPr id="32773" name="Rectangle 3"/>
          <p:cNvSpPr>
            <a:spLocks noGrp="1" noChangeArrowheads="1"/>
          </p:cNvSpPr>
          <p:nvPr>
            <p:ph type="body" idx="1"/>
          </p:nvPr>
        </p:nvSpPr>
        <p:spPr>
          <a:xfrm>
            <a:off x="914400" y="4727575"/>
            <a:ext cx="5029200" cy="4186238"/>
          </a:xfrm>
          <a:noFill/>
          <a:ln/>
        </p:spPr>
        <p:txBody>
          <a:bodyPr/>
          <a:lstStyle/>
          <a:p>
            <a:pPr marL="190500" indent="-190500" eaLnBrk="1" hangingPunct="1">
              <a:lnSpc>
                <a:spcPct val="80000"/>
              </a:lnSpc>
              <a:spcBef>
                <a:spcPct val="0"/>
              </a:spcBef>
              <a:spcAft>
                <a:spcPct val="20000"/>
              </a:spcAft>
            </a:pPr>
            <a:r>
              <a:rPr lang="en-GB" sz="1100" b="1" smtClean="0">
                <a:latin typeface="Arial" pitchFamily="34" charset="0"/>
              </a:rPr>
              <a:t>High Turnover Rate of Mucosal Cells Makes Them Susceptible to Damage</a:t>
            </a:r>
          </a:p>
          <a:p>
            <a:pPr marL="190500" indent="-190500" eaLnBrk="1" hangingPunct="1">
              <a:lnSpc>
                <a:spcPct val="80000"/>
              </a:lnSpc>
              <a:spcBef>
                <a:spcPct val="0"/>
              </a:spcBef>
              <a:spcAft>
                <a:spcPct val="20000"/>
              </a:spcAft>
            </a:pPr>
            <a:r>
              <a:rPr lang="en-GB" sz="1100" b="1" smtClean="0">
                <a:latin typeface="Arial" pitchFamily="34" charset="0"/>
              </a:rPr>
              <a:t>During Cytotoxic Therapy</a:t>
            </a:r>
          </a:p>
          <a:p>
            <a:pPr marL="190500" indent="-190500" eaLnBrk="1" hangingPunct="1">
              <a:lnSpc>
                <a:spcPct val="80000"/>
              </a:lnSpc>
              <a:spcBef>
                <a:spcPct val="0"/>
              </a:spcBef>
              <a:spcAft>
                <a:spcPct val="20000"/>
              </a:spcAft>
              <a:buFontTx/>
              <a:buChar char="•"/>
            </a:pPr>
            <a:r>
              <a:rPr lang="en-GB" sz="1100" smtClean="0">
                <a:latin typeface="Arial" pitchFamily="34" charset="0"/>
              </a:rPr>
              <a:t>The upper layer of the oral mucosa is composed of epithelium. In normal mucosa, the epithelial cells proliferate and constantly renew the epithelium to maintain an effective barrier. </a:t>
            </a:r>
          </a:p>
          <a:p>
            <a:pPr marL="190500" indent="-190500" eaLnBrk="1" hangingPunct="1">
              <a:lnSpc>
                <a:spcPct val="80000"/>
              </a:lnSpc>
              <a:spcBef>
                <a:spcPct val="0"/>
              </a:spcBef>
              <a:spcAft>
                <a:spcPct val="20000"/>
              </a:spcAft>
              <a:buFontTx/>
              <a:buChar char="•"/>
            </a:pPr>
            <a:r>
              <a:rPr lang="en-GB" sz="1100" smtClean="0">
                <a:latin typeface="Arial" pitchFamily="34" charset="0"/>
              </a:rPr>
              <a:t>Cytotoxic chemotherapy or radiotherapy damage the epithelium and cells in the underlying tissue.</a:t>
            </a:r>
          </a:p>
          <a:p>
            <a:pPr marL="190500" indent="-190500" eaLnBrk="1" hangingPunct="1">
              <a:lnSpc>
                <a:spcPct val="80000"/>
              </a:lnSpc>
              <a:spcBef>
                <a:spcPct val="0"/>
              </a:spcBef>
              <a:spcAft>
                <a:spcPct val="20000"/>
              </a:spcAft>
              <a:buFontTx/>
              <a:buChar char="•"/>
            </a:pPr>
            <a:r>
              <a:rPr lang="en-GB" sz="1100" smtClean="0">
                <a:latin typeface="Arial" pitchFamily="34" charset="0"/>
              </a:rPr>
              <a:t>DNA damage can cause cell death or injury.</a:t>
            </a:r>
          </a:p>
          <a:p>
            <a:pPr marL="190500" indent="-190500" eaLnBrk="1" hangingPunct="1">
              <a:lnSpc>
                <a:spcPct val="80000"/>
              </a:lnSpc>
              <a:spcBef>
                <a:spcPct val="0"/>
              </a:spcBef>
              <a:spcAft>
                <a:spcPct val="20000"/>
              </a:spcAft>
              <a:buFontTx/>
              <a:buChar char="•"/>
            </a:pPr>
            <a:r>
              <a:rPr lang="en-GB" sz="1100" smtClean="0">
                <a:latin typeface="Arial" pitchFamily="34" charset="0"/>
              </a:rPr>
              <a:t>Non DNA damage can be mediated by activating injury-producing pathways such as release of proinflammatory cytokines and generation of reactive oxygen species (ROS).</a:t>
            </a:r>
          </a:p>
          <a:p>
            <a:pPr marL="190500" indent="-190500" eaLnBrk="1" hangingPunct="1">
              <a:lnSpc>
                <a:spcPct val="80000"/>
              </a:lnSpc>
              <a:spcBef>
                <a:spcPct val="0"/>
              </a:spcBef>
              <a:spcAft>
                <a:spcPct val="20000"/>
              </a:spcAft>
              <a:buFontTx/>
              <a:buChar char="•"/>
            </a:pPr>
            <a:r>
              <a:rPr lang="en-GB" sz="1100" smtClean="0">
                <a:latin typeface="Arial" pitchFamily="34" charset="0"/>
              </a:rPr>
              <a:t>Direct and indirect damage to the epithelial stem cells reduces renewal capacity.</a:t>
            </a:r>
          </a:p>
          <a:p>
            <a:pPr marL="190500" indent="-190500" eaLnBrk="1" hangingPunct="1">
              <a:lnSpc>
                <a:spcPct val="80000"/>
              </a:lnSpc>
              <a:spcBef>
                <a:spcPct val="0"/>
              </a:spcBef>
              <a:spcAft>
                <a:spcPct val="20000"/>
              </a:spcAft>
              <a:buFontTx/>
              <a:buChar char="•"/>
            </a:pPr>
            <a:r>
              <a:rPr lang="en-GB" sz="1100" smtClean="0">
                <a:latin typeface="Arial" pitchFamily="34" charset="0"/>
              </a:rPr>
              <a:t>As a result, the epithelium loses integrity and the early symptoms of mucosal damage develop.</a:t>
            </a:r>
          </a:p>
          <a:p>
            <a:pPr marL="190500" indent="-190500" eaLnBrk="1" hangingPunct="1">
              <a:lnSpc>
                <a:spcPct val="80000"/>
              </a:lnSpc>
              <a:spcBef>
                <a:spcPct val="0"/>
              </a:spcBef>
              <a:spcAft>
                <a:spcPct val="20000"/>
              </a:spcAft>
              <a:buFontTx/>
              <a:buChar char="•"/>
            </a:pPr>
            <a:endParaRPr lang="en-GB" sz="1100" smtClean="0">
              <a:latin typeface="Arial" pitchFamily="34" charset="0"/>
            </a:endParaRPr>
          </a:p>
          <a:p>
            <a:pPr marL="190500" indent="-190500" eaLnBrk="1" hangingPunct="1">
              <a:lnSpc>
                <a:spcPct val="80000"/>
              </a:lnSpc>
              <a:spcBef>
                <a:spcPct val="0"/>
              </a:spcBef>
              <a:spcAft>
                <a:spcPct val="20000"/>
              </a:spcAft>
            </a:pPr>
            <a:r>
              <a:rPr lang="en-US" sz="1000" smtClean="0">
                <a:latin typeface="Arial" pitchFamily="34" charset="0"/>
              </a:rPr>
              <a:t>Sultani, M., Stringer, A. M., Bowen, J. M., &amp; Gibson, R. J. (2012). Review Article - Anti-inflammatory Cytokines: Important Immunoregulatory Factors Contributing to Chemotherapy-Induced Gastrointestinal Mucositis . </a:t>
            </a:r>
            <a:r>
              <a:rPr lang="en-US" sz="1000" i="1" smtClean="0">
                <a:latin typeface="Arial" pitchFamily="34" charset="0"/>
              </a:rPr>
              <a:t>Chemotherapy Research and Practice </a:t>
            </a:r>
            <a:r>
              <a:rPr lang="en-US" sz="1000" smtClean="0">
                <a:latin typeface="Arial" pitchFamily="34" charset="0"/>
              </a:rPr>
              <a:t>, 1-7.</a:t>
            </a:r>
            <a:endParaRPr lang="en-GB" sz="1100" smtClean="0">
              <a:latin typeface="Arial" pitchFamily="34" charset="0"/>
            </a:endParaRPr>
          </a:p>
          <a:p>
            <a:pPr marL="190500" indent="-190500" eaLnBrk="1" hangingPunct="1">
              <a:lnSpc>
                <a:spcPct val="80000"/>
              </a:lnSpc>
              <a:spcBef>
                <a:spcPct val="0"/>
              </a:spcBef>
              <a:spcAft>
                <a:spcPct val="20000"/>
              </a:spcAft>
            </a:pPr>
            <a:endParaRPr lang="en-GB" sz="1100" smtClean="0">
              <a:latin typeface="Arial" pitchFamily="34" charset="0"/>
            </a:endParaRPr>
          </a:p>
          <a:p>
            <a:pPr marL="190500" indent="-190500" eaLnBrk="1" hangingPunct="1">
              <a:lnSpc>
                <a:spcPct val="80000"/>
              </a:lnSpc>
              <a:spcBef>
                <a:spcPct val="0"/>
              </a:spcBef>
              <a:spcAft>
                <a:spcPct val="20000"/>
              </a:spcAft>
            </a:pPr>
            <a:r>
              <a:rPr lang="en-GB" sz="1100" b="1" smtClean="0">
                <a:latin typeface="Arial" pitchFamily="34" charset="0"/>
              </a:rPr>
              <a:t>Reference</a:t>
            </a:r>
          </a:p>
          <a:p>
            <a:pPr marL="190500" indent="-190500" eaLnBrk="1" hangingPunct="1">
              <a:lnSpc>
                <a:spcPct val="80000"/>
              </a:lnSpc>
              <a:spcBef>
                <a:spcPct val="0"/>
              </a:spcBef>
              <a:spcAft>
                <a:spcPct val="20000"/>
              </a:spcAft>
              <a:buFontTx/>
              <a:buAutoNum type="arabicPeriod"/>
            </a:pPr>
            <a:r>
              <a:rPr lang="en-US" sz="1100" smtClean="0">
                <a:latin typeface="Arial" pitchFamily="34" charset="0"/>
              </a:rPr>
              <a:t>Sonis ST. </a:t>
            </a:r>
            <a:r>
              <a:rPr lang="en-US" sz="1100" i="1" smtClean="0">
                <a:latin typeface="Arial" pitchFamily="34" charset="0"/>
              </a:rPr>
              <a:t>Nat Rev. </a:t>
            </a:r>
            <a:r>
              <a:rPr lang="en-US" sz="1100" smtClean="0">
                <a:latin typeface="Arial" pitchFamily="34" charset="0"/>
              </a:rPr>
              <a:t>2004;4:277-284.</a:t>
            </a:r>
            <a:endParaRPr lang="en-GB" sz="11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80975" indent="-180975">
              <a:spcBef>
                <a:spcPct val="0"/>
              </a:spcBef>
              <a:buSzPct val="130000"/>
              <a:buFontTx/>
              <a:buChar char="•"/>
              <a:tabLst>
                <a:tab pos="266700" algn="l"/>
              </a:tabLst>
            </a:pPr>
            <a:r>
              <a:rPr lang="en-GB" sz="1200" b="0" dirty="0" smtClean="0">
                <a:ea typeface="ＭＳ Ｐゴシック" pitchFamily="34" charset="-128"/>
              </a:rPr>
              <a:t>The figure illustrates the sites of activity for some newer targeted agents.</a:t>
            </a:r>
          </a:p>
          <a:p>
            <a:pPr marL="180975" indent="-180975">
              <a:spcBef>
                <a:spcPct val="0"/>
              </a:spcBef>
              <a:buSzPct val="130000"/>
              <a:buFontTx/>
              <a:buChar char="•"/>
              <a:tabLst>
                <a:tab pos="266700" algn="l"/>
              </a:tabLst>
            </a:pPr>
            <a:r>
              <a:rPr lang="en-GB" sz="1200" b="0" dirty="0" smtClean="0">
                <a:ea typeface="ＭＳ Ｐゴシック" pitchFamily="34" charset="-128"/>
              </a:rPr>
              <a:t>These agents may act on different members of the HER family of receptors, with the exception of HER4.</a:t>
            </a:r>
            <a:r>
              <a:rPr lang="en-GB" sz="1200" b="0" baseline="30000" dirty="0" smtClean="0">
                <a:ea typeface="ＭＳ Ｐゴシック" pitchFamily="34" charset="-128"/>
              </a:rPr>
              <a:t>1</a:t>
            </a:r>
          </a:p>
          <a:p>
            <a:pPr marL="180975" indent="-180975">
              <a:spcBef>
                <a:spcPct val="0"/>
              </a:spcBef>
              <a:buSzPct val="130000"/>
              <a:buFontTx/>
              <a:buChar char="•"/>
              <a:tabLst>
                <a:tab pos="266700" algn="l"/>
              </a:tabLst>
            </a:pPr>
            <a:endParaRPr lang="en-GB" sz="1200" b="0" baseline="30000" dirty="0" smtClean="0">
              <a:ea typeface="ＭＳ Ｐゴシック" pitchFamily="34" charset="-128"/>
            </a:endParaRPr>
          </a:p>
          <a:p>
            <a:pPr marL="180975" indent="-180975">
              <a:spcBef>
                <a:spcPct val="0"/>
              </a:spcBef>
              <a:buSzPct val="130000"/>
              <a:buFontTx/>
              <a:buChar char="•"/>
              <a:tabLst>
                <a:tab pos="266700" algn="l"/>
              </a:tabLst>
            </a:pPr>
            <a:r>
              <a:rPr lang="en-GB" sz="1200" b="0" dirty="0" smtClean="0">
                <a:ea typeface="ＭＳ Ｐゴシック" pitchFamily="34" charset="-128"/>
              </a:rPr>
              <a:t>HER1 does not appear to play a major role as a therapeutic target for breast cancer, as far as is currently known, but may be a valid target in other cancers that over express</a:t>
            </a:r>
            <a:r>
              <a:rPr lang="en-GB" sz="1200" b="0" baseline="0" dirty="0" smtClean="0">
                <a:ea typeface="ＭＳ Ｐゴシック" pitchFamily="34" charset="-128"/>
              </a:rPr>
              <a:t> HER</a:t>
            </a:r>
            <a:r>
              <a:rPr lang="en-GB" sz="1200" b="0" dirty="0" smtClean="0">
                <a:ea typeface="ＭＳ Ｐゴシック" pitchFamily="34" charset="-128"/>
              </a:rPr>
              <a:t>1, such as renal, bladder, and head and neck cancers.</a:t>
            </a:r>
          </a:p>
          <a:p>
            <a:pPr marL="180975" indent="-180975">
              <a:spcBef>
                <a:spcPct val="0"/>
              </a:spcBef>
              <a:buSzPct val="130000"/>
              <a:buFontTx/>
              <a:buChar char="•"/>
              <a:tabLst>
                <a:tab pos="266700" algn="l"/>
              </a:tabLst>
            </a:pPr>
            <a:endParaRPr lang="en-GB" sz="1200" b="0" dirty="0" smtClean="0">
              <a:ea typeface="ＭＳ Ｐゴシック" pitchFamily="34" charset="-128"/>
            </a:endParaRPr>
          </a:p>
          <a:p>
            <a:pPr marL="180975" indent="-180975">
              <a:tabLst>
                <a:tab pos="266700" algn="l"/>
              </a:tabLst>
            </a:pPr>
            <a:r>
              <a:rPr lang="en-US" sz="1200" i="1" dirty="0" err="1" smtClean="0"/>
              <a:t>Tyverb’s</a:t>
            </a:r>
            <a:r>
              <a:rPr lang="en-US" sz="1200" i="1" dirty="0" smtClean="0"/>
              <a:t> mode of action</a:t>
            </a:r>
          </a:p>
          <a:p>
            <a:pPr marL="180975" indent="-180975">
              <a:spcBef>
                <a:spcPct val="0"/>
              </a:spcBef>
              <a:buSzPct val="130000"/>
              <a:buFontTx/>
              <a:buChar char="•"/>
              <a:tabLst>
                <a:tab pos="266700" algn="l"/>
              </a:tabLst>
            </a:pPr>
            <a:r>
              <a:rPr lang="en-US" sz="1200" b="0" dirty="0" err="1" smtClean="0">
                <a:ea typeface="ＭＳ Ｐゴシック" pitchFamily="34" charset="-128"/>
              </a:rPr>
              <a:t>Tyverb</a:t>
            </a:r>
            <a:r>
              <a:rPr lang="en-US" sz="1200" b="0" dirty="0" smtClean="0">
                <a:ea typeface="ＭＳ Ｐゴシック" pitchFamily="34" charset="-128"/>
              </a:rPr>
              <a:t> is a small-molecule, tyrosine kinase inhibitor that targets both the HER1 (EGFR) and HER2 receptors.</a:t>
            </a:r>
          </a:p>
          <a:p>
            <a:pPr marL="180975" indent="-180975">
              <a:spcBef>
                <a:spcPct val="0"/>
              </a:spcBef>
              <a:buSzPct val="130000"/>
              <a:buFontTx/>
              <a:buChar char="•"/>
              <a:tabLst>
                <a:tab pos="266700" algn="l"/>
              </a:tabLst>
            </a:pPr>
            <a:r>
              <a:rPr lang="en-GB" altLang="ja-JP" sz="1200" b="0" dirty="0" smtClean="0"/>
              <a:t>It binds reversibly to the ATP- (adenosine </a:t>
            </a:r>
            <a:r>
              <a:rPr lang="en-GB" altLang="ja-JP" sz="1200" b="0" dirty="0" err="1" smtClean="0"/>
              <a:t>triphosphate</a:t>
            </a:r>
            <a:r>
              <a:rPr lang="en-GB" altLang="ja-JP" sz="1200" b="0" dirty="0" smtClean="0"/>
              <a:t>) binding site of the tyrosine kinase part of the </a:t>
            </a:r>
            <a:r>
              <a:rPr lang="en-GB" altLang="ja-JP" sz="1200" b="0" dirty="0" err="1" smtClean="0"/>
              <a:t>ErbB</a:t>
            </a:r>
            <a:r>
              <a:rPr lang="en-GB" altLang="ja-JP" sz="1200" b="0" dirty="0" smtClean="0"/>
              <a:t> receptor and thus prevents </a:t>
            </a:r>
            <a:r>
              <a:rPr lang="en-GB" altLang="ja-JP" sz="1200" b="0" dirty="0" err="1" smtClean="0"/>
              <a:t>phosphorylation</a:t>
            </a:r>
            <a:r>
              <a:rPr lang="en-GB" altLang="ja-JP" sz="1200" b="0" dirty="0" smtClean="0"/>
              <a:t> of the receptor and, consequently, activation of the cell proliferation and survival pathways. Inhibition of these pathways results in growth arrest and/or apoptosis of tumour cells.</a:t>
            </a:r>
            <a:r>
              <a:rPr lang="en-GB" altLang="ja-JP" sz="1200" b="0" baseline="30000" dirty="0" smtClean="0"/>
              <a:t>1-3</a:t>
            </a:r>
            <a:r>
              <a:rPr lang="en-GB" altLang="ja-JP" sz="1200" b="0" dirty="0" smtClean="0"/>
              <a:t> </a:t>
            </a:r>
          </a:p>
          <a:p>
            <a:pPr marL="180975" indent="-180975">
              <a:spcBef>
                <a:spcPct val="0"/>
              </a:spcBef>
              <a:buSzPct val="130000"/>
              <a:buFontTx/>
              <a:buChar char="•"/>
              <a:tabLst>
                <a:tab pos="266700" algn="l"/>
              </a:tabLst>
            </a:pPr>
            <a:endParaRPr lang="en-GB" altLang="ja-JP" sz="1200" b="0" dirty="0" smtClean="0"/>
          </a:p>
          <a:p>
            <a:pPr marL="180975" indent="-180975">
              <a:spcBef>
                <a:spcPct val="0"/>
              </a:spcBef>
              <a:buSzPct val="130000"/>
              <a:buFontTx/>
              <a:buChar char="•"/>
              <a:tabLst>
                <a:tab pos="266700" algn="l"/>
              </a:tabLst>
            </a:pPr>
            <a:r>
              <a:rPr lang="en-GB" altLang="ja-JP" sz="1200" b="0" dirty="0" smtClean="0"/>
              <a:t>By binding </a:t>
            </a:r>
            <a:r>
              <a:rPr lang="en-GB" altLang="ja-JP" sz="1200" b="0" dirty="0" err="1" smtClean="0"/>
              <a:t>intracellularly</a:t>
            </a:r>
            <a:r>
              <a:rPr lang="en-GB" altLang="ja-JP" sz="1200" b="0" dirty="0" smtClean="0"/>
              <a:t>, </a:t>
            </a:r>
            <a:r>
              <a:rPr lang="en-GB" altLang="ja-JP" sz="1200" b="0" dirty="0" err="1" smtClean="0"/>
              <a:t>Tyverb</a:t>
            </a:r>
            <a:r>
              <a:rPr lang="en-GB" altLang="ja-JP" sz="1200" b="0" dirty="0" smtClean="0"/>
              <a:t> has been shown to have activity in receptors that have lost their extracellular domains (truncated (p95) ErbB2 receptors).</a:t>
            </a:r>
            <a:r>
              <a:rPr lang="en-GB" altLang="ja-JP" sz="1200" b="0" baseline="30000" dirty="0" smtClean="0"/>
              <a:t>4,5</a:t>
            </a:r>
            <a:r>
              <a:rPr lang="en-GB" altLang="ja-JP" sz="1200" b="0" dirty="0" smtClean="0"/>
              <a:t>  </a:t>
            </a:r>
          </a:p>
          <a:p>
            <a:pPr marL="180975" indent="-180975">
              <a:spcBef>
                <a:spcPct val="0"/>
              </a:spcBef>
              <a:buSzPct val="130000"/>
              <a:buFontTx/>
              <a:buChar char="•"/>
              <a:tabLst>
                <a:tab pos="266700" algn="l"/>
              </a:tabLst>
            </a:pPr>
            <a:endParaRPr lang="en-GB" altLang="ja-JP" sz="1200" b="0" dirty="0" smtClean="0"/>
          </a:p>
          <a:p>
            <a:pPr marL="180975" indent="-180975">
              <a:spcBef>
                <a:spcPct val="0"/>
              </a:spcBef>
              <a:buSzPct val="130000"/>
              <a:buFontTx/>
              <a:buChar char="•"/>
              <a:tabLst>
                <a:tab pos="266700" algn="l"/>
              </a:tabLst>
            </a:pPr>
            <a:r>
              <a:rPr lang="en-GB" altLang="ja-JP" sz="1200" b="0" dirty="0" smtClean="0"/>
              <a:t>HER2-targeted monoclonal antibodies, on the other hand, work by binding to the extracellular domain of the receptor and this may explain the lack of activity in truncated HER2 receptors that have lost their extracellular domain.</a:t>
            </a:r>
            <a:r>
              <a:rPr lang="en-GB" altLang="ja-JP" sz="1200" b="0" baseline="30000" dirty="0" smtClean="0"/>
              <a:t>6 </a:t>
            </a:r>
          </a:p>
          <a:p>
            <a:pPr marL="180975" indent="-180975">
              <a:spcBef>
                <a:spcPct val="0"/>
              </a:spcBef>
              <a:buSzPct val="130000"/>
              <a:buFontTx/>
              <a:buChar char="•"/>
              <a:tabLst>
                <a:tab pos="266700" algn="l"/>
              </a:tabLst>
            </a:pPr>
            <a:endParaRPr lang="en-GB" altLang="ja-JP" sz="1200" b="0" baseline="30000" dirty="0" smtClean="0"/>
          </a:p>
          <a:p>
            <a:pPr marL="180975" indent="-180975">
              <a:spcBef>
                <a:spcPct val="0"/>
              </a:spcBef>
              <a:buSzPct val="130000"/>
              <a:buFontTx/>
              <a:buChar char="•"/>
              <a:tabLst>
                <a:tab pos="266700" algn="l"/>
              </a:tabLst>
            </a:pPr>
            <a:endParaRPr lang="en-GB" altLang="ja-JP" sz="1200" b="0" baseline="30000" dirty="0" smtClean="0"/>
          </a:p>
          <a:p>
            <a:pPr marL="180975" indent="-180975">
              <a:spcBef>
                <a:spcPct val="0"/>
              </a:spcBef>
              <a:buSzPct val="130000"/>
              <a:buFontTx/>
              <a:buChar char="•"/>
              <a:tabLst>
                <a:tab pos="266700" algn="l"/>
              </a:tabLst>
            </a:pPr>
            <a:endParaRPr lang="en-GB" altLang="ja-JP" sz="1200" b="0" baseline="30000" dirty="0" smtClean="0"/>
          </a:p>
          <a:p>
            <a:pPr marL="180975" indent="-180975">
              <a:spcBef>
                <a:spcPct val="0"/>
              </a:spcBef>
              <a:buSzPct val="130000"/>
              <a:buFontTx/>
              <a:buChar char="•"/>
              <a:tabLst>
                <a:tab pos="266700" algn="l"/>
              </a:tabLst>
            </a:pPr>
            <a:endParaRPr lang="en-GB" altLang="ja-JP" sz="1200" b="0" baseline="30000" dirty="0" smtClean="0"/>
          </a:p>
          <a:p>
            <a:pPr marL="180975" indent="-180975">
              <a:spcBef>
                <a:spcPct val="0"/>
              </a:spcBef>
              <a:buSzPct val="130000"/>
              <a:buFontTx/>
              <a:buChar char="•"/>
              <a:tabLst>
                <a:tab pos="266700" algn="l"/>
              </a:tabLst>
            </a:pPr>
            <a:endParaRPr lang="en-GB" altLang="ja-JP" sz="1200" b="0" baseline="30000" dirty="0" smtClean="0"/>
          </a:p>
          <a:p>
            <a:pPr marL="180975" indent="-180975">
              <a:spcBef>
                <a:spcPct val="0"/>
              </a:spcBef>
              <a:buSzPct val="130000"/>
              <a:buFontTx/>
              <a:buChar char="•"/>
              <a:tabLst>
                <a:tab pos="266700" algn="l"/>
              </a:tabLst>
            </a:pPr>
            <a:endParaRPr lang="en-GB" sz="1200" b="0" baseline="30000" dirty="0" smtClean="0">
              <a:ea typeface="ＭＳ Ｐゴシック" pitchFamily="34" charset="-128"/>
            </a:endParaRPr>
          </a:p>
          <a:p>
            <a:pPr marL="180975" indent="-180975">
              <a:spcBef>
                <a:spcPct val="0"/>
              </a:spcBef>
              <a:buSzPct val="130000"/>
              <a:tabLst>
                <a:tab pos="266700" algn="l"/>
              </a:tabLst>
            </a:pPr>
            <a:endParaRPr lang="en-US" sz="1200" b="0" baseline="30000" dirty="0" smtClean="0">
              <a:ea typeface="ＭＳ Ｐゴシック" pitchFamily="34" charset="-128"/>
            </a:endParaRPr>
          </a:p>
          <a:p>
            <a:pPr marL="180975" indent="-180975">
              <a:lnSpc>
                <a:spcPct val="80000"/>
              </a:lnSpc>
              <a:buFontTx/>
              <a:buAutoNum type="arabicPeriod"/>
              <a:tabLst>
                <a:tab pos="266700" algn="l"/>
              </a:tabLst>
            </a:pPr>
            <a:r>
              <a:rPr lang="en-GB" altLang="ja-JP" sz="1100" b="0" dirty="0" err="1" smtClean="0"/>
              <a:t>Rusnak</a:t>
            </a:r>
            <a:r>
              <a:rPr lang="en-GB" altLang="ja-JP" sz="1100" b="0" dirty="0" smtClean="0"/>
              <a:t> DW, Lackey K, Affleck K et al. The effects of the novel, reversible epidermal growth factor receptor/ErbB-2 tyrosine kinase inhibitor, GW2016, on the growth of human normal and </a:t>
            </a:r>
            <a:r>
              <a:rPr lang="en-GB" altLang="ja-JP" sz="1100" b="0" dirty="0" err="1" smtClean="0"/>
              <a:t>tumor</a:t>
            </a:r>
            <a:r>
              <a:rPr lang="en-GB" altLang="ja-JP" sz="1100" b="0" dirty="0" smtClean="0"/>
              <a:t>-derived cell lines in vitro and in vivo. </a:t>
            </a:r>
            <a:r>
              <a:rPr lang="en-GB" altLang="ja-JP" sz="1100" b="0" i="1" dirty="0" smtClean="0"/>
              <a:t>Mol Cancer </a:t>
            </a:r>
            <a:r>
              <a:rPr lang="en-GB" altLang="ja-JP" sz="1100" b="0" i="1" dirty="0" err="1" smtClean="0"/>
              <a:t>Ther</a:t>
            </a:r>
            <a:r>
              <a:rPr lang="en-GB" altLang="ja-JP" sz="1100" b="0" i="1" dirty="0" smtClean="0"/>
              <a:t> </a:t>
            </a:r>
            <a:r>
              <a:rPr lang="en-GB" altLang="ja-JP" sz="1100" b="0" dirty="0" smtClean="0"/>
              <a:t>2001;</a:t>
            </a:r>
            <a:r>
              <a:rPr lang="en-GB" altLang="ja-JP" sz="1100" dirty="0" smtClean="0"/>
              <a:t>1</a:t>
            </a:r>
            <a:r>
              <a:rPr lang="en-GB" altLang="ja-JP" sz="1100" b="0" dirty="0" smtClean="0"/>
              <a:t>:85-94.</a:t>
            </a:r>
          </a:p>
          <a:p>
            <a:pPr marL="180975" indent="-180975">
              <a:lnSpc>
                <a:spcPct val="80000"/>
              </a:lnSpc>
              <a:buFontTx/>
              <a:buAutoNum type="arabicPeriod"/>
              <a:tabLst>
                <a:tab pos="266700" algn="l"/>
              </a:tabLst>
            </a:pPr>
            <a:r>
              <a:rPr lang="en-GB" altLang="ja-JP" sz="1100" b="0" dirty="0" smtClean="0"/>
              <a:t>Xia W, Mullin RJ, Keith BR et al. Anti-</a:t>
            </a:r>
            <a:r>
              <a:rPr lang="en-GB" altLang="ja-JP" sz="1100" b="0" dirty="0" err="1" smtClean="0"/>
              <a:t>tumor</a:t>
            </a:r>
            <a:r>
              <a:rPr lang="en-GB" altLang="ja-JP" sz="1100" b="0" dirty="0" smtClean="0"/>
              <a:t> activity of GW572016: a dual tyrosine kinase inhibitor blocks EGF activation of EGFR/erbB2 and downstream Erk1/2 and AKT pathways. </a:t>
            </a:r>
            <a:r>
              <a:rPr lang="en-GB" altLang="ja-JP" sz="1100" b="0" i="1" dirty="0" err="1" smtClean="0"/>
              <a:t>Oncogene</a:t>
            </a:r>
            <a:r>
              <a:rPr lang="en-GB" altLang="ja-JP" sz="1100" b="0" dirty="0" smtClean="0"/>
              <a:t> 2002;</a:t>
            </a:r>
            <a:r>
              <a:rPr lang="en-GB" altLang="ja-JP" sz="1100" dirty="0" smtClean="0"/>
              <a:t>21</a:t>
            </a:r>
            <a:r>
              <a:rPr lang="en-GB" altLang="ja-JP" sz="1100" b="0" dirty="0" smtClean="0"/>
              <a:t>:6255-63. </a:t>
            </a:r>
          </a:p>
          <a:p>
            <a:pPr marL="180975" indent="-180975">
              <a:lnSpc>
                <a:spcPct val="80000"/>
              </a:lnSpc>
              <a:buFontTx/>
              <a:buAutoNum type="arabicPeriod"/>
              <a:tabLst>
                <a:tab pos="266700" algn="l"/>
              </a:tabLst>
            </a:pPr>
            <a:r>
              <a:rPr lang="en-GB" altLang="ja-JP" sz="1100" b="0" dirty="0" smtClean="0"/>
              <a:t>Nelson HN, </a:t>
            </a:r>
            <a:r>
              <a:rPr lang="en-GB" altLang="ja-JP" sz="1100" b="0" dirty="0" err="1" smtClean="0"/>
              <a:t>Dolder</a:t>
            </a:r>
            <a:r>
              <a:rPr lang="en-GB" altLang="ja-JP" sz="1100" b="0" dirty="0" smtClean="0"/>
              <a:t> CR. Lapatinib: A novel dual tyrosine kinase inhibitor with activity in solid tumours. </a:t>
            </a:r>
            <a:r>
              <a:rPr lang="it-IT" altLang="ja-JP" sz="1100" b="0" i="1" dirty="0" smtClean="0"/>
              <a:t>Ann Pharmacother</a:t>
            </a:r>
            <a:r>
              <a:rPr lang="it-IT" altLang="ja-JP" sz="1100" b="0" dirty="0" smtClean="0"/>
              <a:t> 2006;</a:t>
            </a:r>
            <a:r>
              <a:rPr lang="it-IT" altLang="ja-JP" sz="1100" dirty="0" smtClean="0"/>
              <a:t>40</a:t>
            </a:r>
            <a:r>
              <a:rPr lang="it-IT" altLang="ja-JP" sz="1100" b="0" dirty="0" smtClean="0"/>
              <a:t>:261</a:t>
            </a:r>
            <a:r>
              <a:rPr lang="en-GB" altLang="ja-JP" sz="1100" b="0" dirty="0" smtClean="0"/>
              <a:t>-</a:t>
            </a:r>
            <a:r>
              <a:rPr lang="it-IT" altLang="ja-JP" sz="1100" b="0" dirty="0" smtClean="0"/>
              <a:t>9.</a:t>
            </a:r>
          </a:p>
          <a:p>
            <a:pPr marL="180975" indent="-180975">
              <a:lnSpc>
                <a:spcPct val="80000"/>
              </a:lnSpc>
              <a:buFontTx/>
              <a:buAutoNum type="arabicPeriod"/>
              <a:tabLst>
                <a:tab pos="266700" algn="l"/>
              </a:tabLst>
            </a:pPr>
            <a:r>
              <a:rPr lang="en-GB" altLang="ja-JP" sz="1100" b="0" dirty="0" smtClean="0"/>
              <a:t>Moy B, Goss PE. Lapatinib: Current Status and Future Directions in Breast Cancer. </a:t>
            </a:r>
            <a:r>
              <a:rPr lang="en-GB" altLang="ja-JP" sz="1100" b="0" i="1" dirty="0" smtClean="0"/>
              <a:t>Oncologist</a:t>
            </a:r>
            <a:r>
              <a:rPr lang="en-GB" altLang="ja-JP" sz="1100" b="0" dirty="0" smtClean="0"/>
              <a:t> 2006;</a:t>
            </a:r>
            <a:r>
              <a:rPr lang="en-GB" altLang="ja-JP" sz="1100" dirty="0" smtClean="0"/>
              <a:t>11</a:t>
            </a:r>
            <a:r>
              <a:rPr lang="en-GB" altLang="ja-JP" sz="1100" b="0" dirty="0" smtClean="0"/>
              <a:t>:1047-57.</a:t>
            </a:r>
          </a:p>
          <a:p>
            <a:pPr marL="180975" indent="-180975">
              <a:lnSpc>
                <a:spcPct val="80000"/>
              </a:lnSpc>
              <a:buFontTx/>
              <a:buAutoNum type="arabicPeriod"/>
              <a:tabLst>
                <a:tab pos="266700" algn="l"/>
              </a:tabLst>
            </a:pPr>
            <a:r>
              <a:rPr lang="en-GB" sz="1100" b="0" dirty="0" smtClean="0"/>
              <a:t>Xia W, Liu LH, Ho P, </a:t>
            </a:r>
            <a:r>
              <a:rPr lang="en-GB" sz="1100" b="0" dirty="0" err="1" smtClean="0"/>
              <a:t>Spector</a:t>
            </a:r>
            <a:r>
              <a:rPr lang="en-GB" sz="1100" b="0" dirty="0" smtClean="0"/>
              <a:t> NL. Truncated ErbB2 receptor (p95ErbB2) is regulated through </a:t>
            </a:r>
            <a:r>
              <a:rPr lang="en-GB" sz="1100" b="0" dirty="0" err="1" smtClean="0"/>
              <a:t>heterodimer</a:t>
            </a:r>
            <a:r>
              <a:rPr lang="en-GB" sz="1100" b="0" dirty="0" smtClean="0"/>
              <a:t> formation with ErbB3 yet remains sensitive to the dual EGFR/ErbB2 kinase inhibitor GW572016. </a:t>
            </a:r>
            <a:r>
              <a:rPr lang="en-GB" sz="1100" b="0" i="1" dirty="0" err="1" smtClean="0"/>
              <a:t>Oncogene</a:t>
            </a:r>
            <a:r>
              <a:rPr lang="en-GB" sz="1100" b="0" dirty="0" smtClean="0"/>
              <a:t> 2004;</a:t>
            </a:r>
            <a:r>
              <a:rPr lang="en-GB" sz="1100" dirty="0" smtClean="0"/>
              <a:t>23</a:t>
            </a:r>
            <a:r>
              <a:rPr lang="en-GB" sz="1100" b="0" dirty="0" smtClean="0"/>
              <a:t>:646</a:t>
            </a:r>
            <a:r>
              <a:rPr lang="en-GB" altLang="ja-JP" sz="1100" b="0" dirty="0" smtClean="0"/>
              <a:t>-</a:t>
            </a:r>
            <a:r>
              <a:rPr lang="en-GB" sz="1100" b="0" dirty="0" smtClean="0"/>
              <a:t>53.</a:t>
            </a:r>
            <a:endParaRPr lang="en-US" sz="1100" b="0" dirty="0" smtClean="0"/>
          </a:p>
          <a:p>
            <a:pPr marL="180975" indent="-180975">
              <a:lnSpc>
                <a:spcPct val="80000"/>
              </a:lnSpc>
              <a:buFontTx/>
              <a:buAutoNum type="arabicPeriod"/>
              <a:tabLst>
                <a:tab pos="266700" algn="l"/>
              </a:tabLst>
            </a:pPr>
            <a:r>
              <a:rPr lang="it-IT" altLang="ja-JP" sz="1100" b="0" dirty="0" smtClean="0"/>
              <a:t>Scaltriti M, Rojo F, Ocana A et al. </a:t>
            </a:r>
            <a:r>
              <a:rPr lang="en-GB" altLang="ja-JP" sz="1100" b="0" dirty="0" smtClean="0"/>
              <a:t>Expression of p95HER2, a truncate form of the HER2 receptor, and response to anti-HER2 therapies in breast cancer. </a:t>
            </a:r>
            <a:r>
              <a:rPr lang="en-GB" altLang="ja-JP" sz="1100" b="0" i="1" dirty="0" smtClean="0"/>
              <a:t>J </a:t>
            </a:r>
            <a:r>
              <a:rPr lang="en-GB" altLang="ja-JP" sz="1100" b="0" i="1" dirty="0" err="1" smtClean="0"/>
              <a:t>Natl</a:t>
            </a:r>
            <a:r>
              <a:rPr lang="en-GB" altLang="ja-JP" sz="1100" b="0" i="1" dirty="0" smtClean="0"/>
              <a:t> Cancer</a:t>
            </a:r>
            <a:r>
              <a:rPr lang="en-GB" altLang="ja-JP" sz="1100" b="0" dirty="0" smtClean="0"/>
              <a:t> </a:t>
            </a:r>
            <a:r>
              <a:rPr lang="en-GB" altLang="ja-JP" sz="1100" b="0" i="1" dirty="0" smtClean="0"/>
              <a:t>Inst</a:t>
            </a:r>
            <a:r>
              <a:rPr lang="en-GB" altLang="ja-JP" sz="1100" b="0" dirty="0" smtClean="0"/>
              <a:t> 2007</a:t>
            </a:r>
            <a:r>
              <a:rPr lang="en-GB" altLang="ja-JP" sz="1100" dirty="0" smtClean="0"/>
              <a:t>;899</a:t>
            </a:r>
            <a:r>
              <a:rPr lang="en-GB" altLang="ja-JP" sz="1100" b="0" dirty="0" smtClean="0"/>
              <a:t>:628-38.</a:t>
            </a:r>
            <a:endParaRPr lang="en-GB" sz="1100" b="0" dirty="0" smtClean="0">
              <a:ea typeface="ＭＳ Ｐゴシック" pitchFamily="34" charset="-128"/>
            </a:endParaRPr>
          </a:p>
          <a:p>
            <a:pPr marL="180975" indent="-180975" eaLnBrk="1" hangingPunct="1">
              <a:lnSpc>
                <a:spcPct val="80000"/>
              </a:lnSpc>
              <a:tabLst>
                <a:tab pos="266700" algn="l"/>
              </a:tabLst>
            </a:pPr>
            <a:endParaRPr lang="en-US" sz="1800" dirty="0" smtClean="0"/>
          </a:p>
          <a:p>
            <a:endParaRPr lang="en-US" dirty="0"/>
          </a:p>
        </p:txBody>
      </p:sp>
      <p:sp>
        <p:nvSpPr>
          <p:cNvPr id="4" name="Slide Number Placeholder 3"/>
          <p:cNvSpPr>
            <a:spLocks noGrp="1"/>
          </p:cNvSpPr>
          <p:nvPr>
            <p:ph type="sldNum" sz="quarter" idx="10"/>
          </p:nvPr>
        </p:nvSpPr>
        <p:spPr/>
        <p:txBody>
          <a:bodyPr/>
          <a:lstStyle/>
          <a:p>
            <a:pPr>
              <a:defRPr/>
            </a:pPr>
            <a:fld id="{04BD5DA2-FDB0-44EF-9077-462EDCA9EB02}"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dirty="0" smtClean="0"/>
              <a:t>For the prevention and treatment of OM most recommendations</a:t>
            </a:r>
          </a:p>
          <a:p>
            <a:pPr eaLnBrk="1" hangingPunct="1">
              <a:defRPr/>
            </a:pPr>
            <a:r>
              <a:rPr lang="en-US" dirty="0" smtClean="0"/>
              <a:t>begin with an assessment and grading of the mouth using a robust assessment tool </a:t>
            </a:r>
          </a:p>
          <a:p>
            <a:pPr eaLnBrk="1" hangingPunct="1">
              <a:defRPr/>
            </a:pPr>
            <a:r>
              <a:rPr lang="en-US" dirty="0" smtClean="0"/>
              <a:t>followed by the development of a care plan coupled with patient education.</a:t>
            </a:r>
          </a:p>
          <a:p>
            <a:pPr eaLnBrk="1" hangingPunct="1">
              <a:defRPr/>
            </a:pPr>
            <a:r>
              <a:rPr lang="en-US" dirty="0" smtClean="0"/>
              <a:t>Ongoing assessment and the use of a range of simple interventions. </a:t>
            </a:r>
          </a:p>
          <a:p>
            <a:pPr eaLnBrk="1" hangingPunct="1">
              <a:defRPr/>
            </a:pPr>
            <a:endParaRPr lang="en-US" dirty="0" smtClean="0"/>
          </a:p>
          <a:p>
            <a:pPr eaLnBrk="1" hangingPunct="1">
              <a:defRPr/>
            </a:pPr>
            <a:r>
              <a:rPr lang="en-US" dirty="0" smtClean="0"/>
              <a:t>Products could be developed </a:t>
            </a:r>
          </a:p>
          <a:p>
            <a:pPr eaLnBrk="1" hangingPunct="1">
              <a:defRPr/>
            </a:pPr>
            <a:r>
              <a:rPr lang="en-US" dirty="0" smtClean="0"/>
              <a:t>for the prevention and management of OAEs.</a:t>
            </a:r>
          </a:p>
          <a:p>
            <a:pPr eaLnBrk="1" hangingPunct="1">
              <a:defRPr/>
            </a:pPr>
            <a:r>
              <a:rPr lang="en-US" dirty="0" smtClean="0"/>
              <a:t>These might fall into one or more of</a:t>
            </a:r>
          </a:p>
          <a:p>
            <a:pPr eaLnBrk="1" hangingPunct="1">
              <a:defRPr/>
            </a:pPr>
            <a:r>
              <a:rPr lang="en-US" dirty="0" smtClean="0"/>
              <a:t>four main categories— </a:t>
            </a:r>
          </a:p>
          <a:p>
            <a:pPr eaLnBrk="1" hangingPunct="1">
              <a:defRPr/>
            </a:pPr>
            <a:endParaRPr lang="en-US" dirty="0" smtClean="0"/>
          </a:p>
          <a:p>
            <a:pPr eaLnBrk="1" hangingPunct="1">
              <a:buFont typeface="Arial" pitchFamily="34" charset="0"/>
              <a:buChar char="•"/>
              <a:defRPr/>
            </a:pPr>
            <a:r>
              <a:rPr lang="en-US" dirty="0" smtClean="0"/>
              <a:t>cell resistance modifiers, </a:t>
            </a:r>
          </a:p>
          <a:p>
            <a:pPr eaLnBrk="1" hangingPunct="1">
              <a:buFont typeface="Arial" pitchFamily="34" charset="0"/>
              <a:buChar char="•"/>
              <a:defRPr/>
            </a:pPr>
            <a:r>
              <a:rPr lang="en-US" dirty="0" smtClean="0"/>
              <a:t>mechanism specific inhibitors, </a:t>
            </a:r>
          </a:p>
          <a:p>
            <a:pPr eaLnBrk="1" hangingPunct="1">
              <a:buFont typeface="Arial" pitchFamily="34" charset="0"/>
              <a:buChar char="•"/>
              <a:defRPr/>
            </a:pPr>
            <a:r>
              <a:rPr lang="en-US" dirty="0" smtClean="0"/>
              <a:t>damage control agents, </a:t>
            </a:r>
          </a:p>
          <a:p>
            <a:pPr eaLnBrk="1" hangingPunct="1">
              <a:buFont typeface="Arial" pitchFamily="34" charset="0"/>
              <a:buChar char="•"/>
              <a:defRPr/>
            </a:pPr>
            <a:r>
              <a:rPr lang="en-US" dirty="0" smtClean="0"/>
              <a:t>and healing accelerators.</a:t>
            </a:r>
          </a:p>
          <a:p>
            <a:pPr eaLnBrk="1" hangingPunct="1">
              <a:defRPr/>
            </a:pPr>
            <a:endParaRPr lang="en-US" dirty="0" smtClean="0"/>
          </a:p>
          <a:p>
            <a:pPr eaLnBrk="1" hangingPunct="1">
              <a:defRPr/>
            </a:pPr>
            <a:r>
              <a:rPr lang="en-US" dirty="0" smtClean="0"/>
              <a:t>However, to date, proven approaches for the</a:t>
            </a:r>
          </a:p>
          <a:p>
            <a:pPr eaLnBrk="1" hangingPunct="1">
              <a:defRPr/>
            </a:pPr>
            <a:r>
              <a:rPr lang="en-US" dirty="0" smtClean="0"/>
              <a:t>prevention  of OAEs are somewhat limited. </a:t>
            </a:r>
          </a:p>
          <a:p>
            <a:pPr eaLnBrk="1" hangingPunct="1">
              <a:defRPr/>
            </a:pPr>
            <a:endParaRPr lang="en-GB" dirty="0" smtClean="0"/>
          </a:p>
          <a:p>
            <a:pPr eaLnBrk="1" hangingPunct="1">
              <a:defRPr/>
            </a:pPr>
            <a:r>
              <a:rPr lang="en-GB" dirty="0" err="1" smtClean="0"/>
              <a:t>Adelmidrol</a:t>
            </a:r>
            <a:r>
              <a:rPr lang="en-GB" dirty="0" smtClean="0"/>
              <a:t> is a </a:t>
            </a:r>
            <a:r>
              <a:rPr lang="en-GB" dirty="0" err="1" smtClean="0"/>
              <a:t>di</a:t>
            </a:r>
            <a:r>
              <a:rPr lang="en-GB" dirty="0" smtClean="0"/>
              <a:t>-amide derivative of </a:t>
            </a:r>
            <a:r>
              <a:rPr lang="en-GB" dirty="0" err="1" smtClean="0"/>
              <a:t>azelaic</a:t>
            </a:r>
            <a:r>
              <a:rPr lang="en-GB" dirty="0" smtClean="0"/>
              <a:t> acid (which together with analogues) </a:t>
            </a:r>
          </a:p>
          <a:p>
            <a:pPr eaLnBrk="1" hangingPunct="1">
              <a:defRPr/>
            </a:pPr>
            <a:r>
              <a:rPr lang="en-GB" dirty="0" smtClean="0"/>
              <a:t>has demonstrated action in the treatment of pain and inflammation on the mucosal and other tissues.</a:t>
            </a:r>
          </a:p>
          <a:p>
            <a:pPr eaLnBrk="1" hangingPunct="1">
              <a:defRPr/>
            </a:pPr>
            <a:endParaRPr lang="en-GB" dirty="0" smtClean="0"/>
          </a:p>
          <a:p>
            <a:pPr eaLnBrk="1" hangingPunct="1">
              <a:defRPr/>
            </a:pPr>
            <a:r>
              <a:rPr lang="en-GB" dirty="0" smtClean="0"/>
              <a:t>This activity is thought to be mediated , at least in part, by mast cell down regulation.</a:t>
            </a:r>
          </a:p>
          <a:p>
            <a:pPr eaLnBrk="1" hangingPunct="1">
              <a:defRPr/>
            </a:pPr>
            <a:endParaRPr lang="en-GB" dirty="0" smtClean="0"/>
          </a:p>
          <a:p>
            <a:pPr eaLnBrk="1" hangingPunct="1">
              <a:defRPr/>
            </a:pPr>
            <a:r>
              <a:rPr lang="en-GB" dirty="0" smtClean="0"/>
              <a:t>We know that some of these mediators (</a:t>
            </a:r>
            <a:r>
              <a:rPr lang="en-GB" dirty="0" err="1" smtClean="0"/>
              <a:t>chymase</a:t>
            </a:r>
            <a:r>
              <a:rPr lang="en-GB" dirty="0" smtClean="0"/>
              <a:t>, metalloproteinase MMP-9, nitric oxide and TNF-alpha) </a:t>
            </a:r>
          </a:p>
          <a:p>
            <a:pPr eaLnBrk="1" hangingPunct="1">
              <a:defRPr/>
            </a:pPr>
            <a:r>
              <a:rPr lang="en-GB" dirty="0" smtClean="0"/>
              <a:t>are released at the early stages of the inflammatory process</a:t>
            </a:r>
          </a:p>
          <a:p>
            <a:pPr eaLnBrk="1" hangingPunct="1">
              <a:defRPr/>
            </a:pPr>
            <a:endParaRPr lang="en-US" dirty="0" smtClean="0"/>
          </a:p>
          <a:p>
            <a:pPr eaLnBrk="1" hangingPunct="1">
              <a:defRPr/>
            </a:pPr>
            <a:endParaRPr lang="en-US" dirty="0" smtClean="0"/>
          </a:p>
        </p:txBody>
      </p:sp>
      <p:sp>
        <p:nvSpPr>
          <p:cNvPr id="33796" name="Slide Number Placeholder 3"/>
          <p:cNvSpPr>
            <a:spLocks noGrp="1"/>
          </p:cNvSpPr>
          <p:nvPr>
            <p:ph type="sldNum" sz="quarter" idx="5"/>
          </p:nvPr>
        </p:nvSpPr>
        <p:spPr>
          <a:noFill/>
        </p:spPr>
        <p:txBody>
          <a:bodyPr/>
          <a:lstStyle/>
          <a:p>
            <a:fld id="{8DE341E4-00BC-4A20-90D3-14A99F9ACB2A}" type="slidenum">
              <a:rPr lang="en-GB" smtClean="0">
                <a:latin typeface="Arial" pitchFamily="34" charset="0"/>
              </a:rPr>
              <a:pPr/>
              <a:t>7</a:t>
            </a:fld>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smtClean="0">
                <a:latin typeface="Arial" pitchFamily="34" charset="0"/>
              </a:rPr>
              <a:t>The vast majority of research data support the notion that multiple mechanisms account for the development and progression of mucositis. </a:t>
            </a:r>
          </a:p>
          <a:p>
            <a:pPr eaLnBrk="1" hangingPunct="1"/>
            <a:r>
              <a:rPr lang="en-GB" smtClean="0">
                <a:latin typeface="Arial" pitchFamily="34" charset="0"/>
              </a:rPr>
              <a:t>This is not surprising</a:t>
            </a:r>
          </a:p>
          <a:p>
            <a:pPr eaLnBrk="1" hangingPunct="1"/>
            <a:endParaRPr lang="en-US" smtClean="0">
              <a:latin typeface="Arial" pitchFamily="34" charset="0"/>
            </a:endParaRPr>
          </a:p>
          <a:p>
            <a:pPr eaLnBrk="1" hangingPunct="1"/>
            <a:r>
              <a:rPr lang="en-US" smtClean="0">
                <a:latin typeface="Arial" pitchFamily="34" charset="0"/>
              </a:rPr>
              <a:t>In 1998, Sonis proposed that mucositis is related to both direct and indirect cytotoxocity, local tissue cytokine and immune activity, and bacterial colonization of ulcerative lesion.</a:t>
            </a:r>
            <a:r>
              <a:rPr lang="en-US" baseline="30000" smtClean="0">
                <a:latin typeface="Arial" pitchFamily="34" charset="0"/>
              </a:rPr>
              <a:t>[19]</a:t>
            </a:r>
            <a:r>
              <a:rPr lang="en-US" smtClean="0">
                <a:latin typeface="Arial" pitchFamily="34" charset="0"/>
              </a:rPr>
              <a:t> </a:t>
            </a:r>
          </a:p>
          <a:p>
            <a:pPr eaLnBrk="1" hangingPunct="1"/>
            <a:endParaRPr lang="en-US" smtClean="0">
              <a:latin typeface="Arial" pitchFamily="34" charset="0"/>
            </a:endParaRPr>
          </a:p>
          <a:p>
            <a:pPr eaLnBrk="1" hangingPunct="1"/>
            <a:r>
              <a:rPr lang="en-US" smtClean="0">
                <a:latin typeface="Arial" pitchFamily="34" charset="0"/>
              </a:rPr>
              <a:t>Thus, in theory, we might expect the underlying pharmacology of conventional chemotherapy-induced and radiotherapy-induced mucositis to be similar. </a:t>
            </a:r>
          </a:p>
          <a:p>
            <a:pPr eaLnBrk="1" hangingPunct="1"/>
            <a:endParaRPr lang="en-US" smtClean="0">
              <a:latin typeface="Arial" pitchFamily="34" charset="0"/>
            </a:endParaRPr>
          </a:p>
          <a:p>
            <a:pPr eaLnBrk="1" hangingPunct="1"/>
            <a:r>
              <a:rPr lang="en-US" smtClean="0">
                <a:latin typeface="Arial" pitchFamily="34" charset="0"/>
              </a:rPr>
              <a:t>However, differences do exist, related particularly to the systemic effects and the resultant myelosuppression of chemotherapy, in which neutropenia and thrombocytopenia can influence mucositis indirectly through secondary infection and hemorrhage.</a:t>
            </a:r>
            <a:r>
              <a:rPr lang="en-US" baseline="30000" smtClean="0">
                <a:latin typeface="Arial" pitchFamily="34" charset="0"/>
              </a:rPr>
              <a:t>[7,11]</a:t>
            </a:r>
            <a:r>
              <a:rPr lang="en-US" smtClean="0">
                <a:latin typeface="Arial" pitchFamily="34" charset="0"/>
              </a:rPr>
              <a:t> </a:t>
            </a:r>
          </a:p>
          <a:p>
            <a:pPr eaLnBrk="1" hangingPunct="1"/>
            <a:endParaRPr lang="en-US" smtClean="0">
              <a:latin typeface="Arial" pitchFamily="34" charset="0"/>
            </a:endParaRPr>
          </a:p>
        </p:txBody>
      </p:sp>
      <p:sp>
        <p:nvSpPr>
          <p:cNvPr id="34820" name="Slide Number Placeholder 3"/>
          <p:cNvSpPr>
            <a:spLocks noGrp="1"/>
          </p:cNvSpPr>
          <p:nvPr>
            <p:ph type="sldNum" sz="quarter" idx="5"/>
          </p:nvPr>
        </p:nvSpPr>
        <p:spPr>
          <a:noFill/>
        </p:spPr>
        <p:txBody>
          <a:bodyPr/>
          <a:lstStyle/>
          <a:p>
            <a:fld id="{4C2F5B84-826B-47DD-BC38-FA8C07990D0A}" type="slidenum">
              <a:rPr lang="en-GB" smtClean="0">
                <a:latin typeface="Arial" pitchFamily="34" charset="0"/>
              </a:rPr>
              <a:pPr/>
              <a:t>8</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dirty="0" smtClean="0">
                <a:latin typeface="Arial" pitchFamily="34" charset="0"/>
              </a:rPr>
              <a:t>Two types of mast cells are recognized, those from </a:t>
            </a:r>
            <a:r>
              <a:rPr lang="en-US" dirty="0" smtClean="0">
                <a:solidFill>
                  <a:schemeClr val="tx1"/>
                </a:solidFill>
                <a:latin typeface="Arial" pitchFamily="34" charset="0"/>
                <a:hlinkClick r:id="rId3" action="ppaction://hlinkfile" tooltip="Connective tissue"/>
              </a:rPr>
              <a:t>connective tissue</a:t>
            </a:r>
            <a:r>
              <a:rPr lang="en-US" dirty="0" smtClean="0">
                <a:solidFill>
                  <a:schemeClr val="tx1"/>
                </a:solidFill>
                <a:latin typeface="Arial" pitchFamily="34" charset="0"/>
              </a:rPr>
              <a:t> </a:t>
            </a:r>
            <a:r>
              <a:rPr lang="en-US" dirty="0" smtClean="0">
                <a:latin typeface="Arial" pitchFamily="34" charset="0"/>
              </a:rPr>
              <a:t>and a distinct set of </a:t>
            </a:r>
            <a:r>
              <a:rPr lang="en-US" dirty="0" smtClean="0">
                <a:latin typeface="Arial" pitchFamily="34" charset="0"/>
                <a:hlinkClick r:id="rId4" action="ppaction://hlinkfile" tooltip="Mucosa"/>
              </a:rPr>
              <a:t>mucosal</a:t>
            </a:r>
            <a:r>
              <a:rPr lang="en-US" dirty="0" smtClean="0">
                <a:latin typeface="Arial" pitchFamily="34" charset="0"/>
              </a:rPr>
              <a:t> mast cells. </a:t>
            </a:r>
          </a:p>
          <a:p>
            <a:pPr eaLnBrk="1" hangingPunct="1"/>
            <a:r>
              <a:rPr lang="en-US" dirty="0" smtClean="0">
                <a:latin typeface="Arial" pitchFamily="34" charset="0"/>
              </a:rPr>
              <a:t>The activities of the latter are dependent on </a:t>
            </a:r>
            <a:r>
              <a:rPr lang="en-US" dirty="0" smtClean="0">
                <a:latin typeface="Arial" pitchFamily="34" charset="0"/>
                <a:hlinkClick r:id="rId5" action="ppaction://hlinkfile" tooltip="T-cell"/>
              </a:rPr>
              <a:t>T-cells</a:t>
            </a:r>
            <a:r>
              <a:rPr lang="en-US" dirty="0" smtClean="0">
                <a:latin typeface="Arial" pitchFamily="34" charset="0"/>
              </a:rPr>
              <a:t>.</a:t>
            </a:r>
            <a:r>
              <a:rPr lang="en-US" baseline="30000" dirty="0" smtClean="0">
                <a:latin typeface="Arial" pitchFamily="34" charset="0"/>
                <a:hlinkClick r:id="" action="ppaction://hlinkfile"/>
              </a:rPr>
              <a:t>[8]</a:t>
            </a:r>
            <a:endParaRPr lang="en-US" baseline="30000"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Mast cells are present in most tissues characteristically surrounding blood vessels and nerves, and are </a:t>
            </a:r>
          </a:p>
          <a:p>
            <a:pPr eaLnBrk="1" hangingPunct="1"/>
            <a:r>
              <a:rPr lang="en-US" dirty="0" smtClean="0">
                <a:latin typeface="Arial" pitchFamily="34" charset="0"/>
              </a:rPr>
              <a:t>especially prominent near tissue boundaries such as the </a:t>
            </a:r>
            <a:r>
              <a:rPr lang="en-US" dirty="0" smtClean="0">
                <a:latin typeface="Arial" pitchFamily="34" charset="0"/>
                <a:hlinkClick r:id="rId6" action="ppaction://hlinkfile" tooltip="Skin"/>
              </a:rPr>
              <a:t>skin</a:t>
            </a:r>
            <a:r>
              <a:rPr lang="en-US" dirty="0" smtClean="0">
                <a:latin typeface="Arial" pitchFamily="34" charset="0"/>
              </a:rPr>
              <a:t>, mucosa of the </a:t>
            </a:r>
            <a:r>
              <a:rPr lang="en-US" dirty="0" smtClean="0">
                <a:latin typeface="Arial" pitchFamily="34" charset="0"/>
                <a:hlinkClick r:id="rId7" action="ppaction://hlinkfile" tooltip="Lung"/>
              </a:rPr>
              <a:t>lung</a:t>
            </a:r>
            <a:r>
              <a:rPr lang="en-US" dirty="0" smtClean="0">
                <a:latin typeface="Arial" pitchFamily="34" charset="0"/>
              </a:rPr>
              <a:t> and </a:t>
            </a:r>
            <a:r>
              <a:rPr lang="en-US" dirty="0" smtClean="0">
                <a:latin typeface="Arial" pitchFamily="34" charset="0"/>
                <a:hlinkClick r:id="rId8" action="ppaction://hlinkfile" tooltip="Digestive tract"/>
              </a:rPr>
              <a:t>digestive tract</a:t>
            </a:r>
            <a:r>
              <a:rPr lang="en-US" dirty="0" smtClean="0">
                <a:latin typeface="Arial" pitchFamily="34" charset="0"/>
              </a:rPr>
              <a:t>, </a:t>
            </a:r>
          </a:p>
          <a:p>
            <a:pPr eaLnBrk="1" hangingPunct="1"/>
            <a:r>
              <a:rPr lang="en-US" dirty="0" smtClean="0">
                <a:latin typeface="Arial" pitchFamily="34" charset="0"/>
              </a:rPr>
              <a:t>as well as in the </a:t>
            </a:r>
            <a:r>
              <a:rPr lang="en-US" dirty="0" smtClean="0">
                <a:latin typeface="Arial" pitchFamily="34" charset="0"/>
                <a:hlinkClick r:id="rId9" action="ppaction://hlinkfile" tooltip="Mouth"/>
              </a:rPr>
              <a:t>mouth</a:t>
            </a:r>
            <a:r>
              <a:rPr lang="en-US" dirty="0" smtClean="0">
                <a:latin typeface="Arial" pitchFamily="34" charset="0"/>
              </a:rPr>
              <a:t>, </a:t>
            </a:r>
            <a:r>
              <a:rPr lang="en-US" dirty="0" smtClean="0">
                <a:latin typeface="Arial" pitchFamily="34" charset="0"/>
                <a:hlinkClick r:id="rId10" action="ppaction://hlinkfile" tooltip="Conjunctiva"/>
              </a:rPr>
              <a:t>conjunctiva</a:t>
            </a:r>
            <a:r>
              <a:rPr lang="en-US" dirty="0" smtClean="0">
                <a:latin typeface="Arial" pitchFamily="34" charset="0"/>
              </a:rPr>
              <a:t> and </a:t>
            </a:r>
            <a:r>
              <a:rPr lang="en-US" dirty="0" smtClean="0">
                <a:latin typeface="Arial" pitchFamily="34" charset="0"/>
                <a:hlinkClick r:id="rId11" action="ppaction://hlinkfile" tooltip="Human nose"/>
              </a:rPr>
              <a:t>nose</a:t>
            </a:r>
            <a:r>
              <a:rPr lang="en-US" dirty="0" smtClean="0">
                <a:latin typeface="Arial" pitchFamily="34" charset="0"/>
              </a:rPr>
              <a:t>.</a:t>
            </a:r>
            <a:r>
              <a:rPr lang="en-US" baseline="30000" dirty="0" smtClean="0">
                <a:latin typeface="Arial" pitchFamily="34" charset="0"/>
                <a:hlinkClick r:id="" action="ppaction://hlinkfile"/>
              </a:rPr>
              <a:t>[2]</a:t>
            </a:r>
            <a:endParaRPr lang="en-US" dirty="0" smtClean="0">
              <a:latin typeface="Arial" pitchFamily="34" charset="0"/>
            </a:endParaRPr>
          </a:p>
          <a:p>
            <a:pPr eaLnBrk="1" hangingPunct="1"/>
            <a:endParaRPr lang="en-US" dirty="0"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48DE3F2F-5F64-4AEB-8EE6-CD07ABFEC12C}" type="slidenum">
              <a:rPr lang="en-GB" smtClean="0">
                <a:latin typeface="Arial" pitchFamily="34" charset="0"/>
              </a:rPr>
              <a:pPr/>
              <a:t>9</a:t>
            </a:fld>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4406A0-52FB-4F88-A4CE-DE87692719A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9DEBCB9-918C-4786-A3E4-EAB4632E75C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C9AF33-3069-46E2-9013-6238CA96E05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6A5B89-3C9C-4A2E-8EAF-BAD49BE1D5B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8CACE9-1C71-44AA-BCCD-E06735879C2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F5B3F6-7624-44A6-9FF5-C0E4B965614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7BFD74-175B-4543-BCAF-9FAF878008D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3D539D6-D041-4694-8236-7B0A1F2AA25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D2F684B-791C-496C-A3B9-CC92916DF5D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1A33C29-D5CF-49BB-ABFD-2B361C584EC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524C375-1284-4023-8FE0-80F9233BDE2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628AD1E-5AFF-4347-BD28-E0F4A1CDAE4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medicines.org.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smtClean="0"/>
              <a:t>Pharmacology of Oral Mucositis</a:t>
            </a:r>
          </a:p>
        </p:txBody>
      </p:sp>
      <p:sp>
        <p:nvSpPr>
          <p:cNvPr id="2051" name="Rectangle 3"/>
          <p:cNvSpPr>
            <a:spLocks noGrp="1" noChangeArrowheads="1"/>
          </p:cNvSpPr>
          <p:nvPr>
            <p:ph type="subTitle" idx="1"/>
          </p:nvPr>
        </p:nvSpPr>
        <p:spPr>
          <a:xfrm>
            <a:off x="1371600" y="3886200"/>
            <a:ext cx="6400800" cy="695325"/>
          </a:xfrm>
        </p:spPr>
        <p:txBody>
          <a:bodyPr rtlCol="0">
            <a:normAutofit/>
          </a:bodyPr>
          <a:lstStyle/>
          <a:p>
            <a:pPr algn="l" fontAlgn="auto">
              <a:spcAft>
                <a:spcPts val="0"/>
              </a:spcAft>
              <a:defRPr/>
            </a:pPr>
            <a:r>
              <a:rPr lang="en-GB" dirty="0" smtClean="0"/>
              <a:t>David Houghton   BPharm MSc GPhC</a:t>
            </a:r>
          </a:p>
        </p:txBody>
      </p:sp>
      <p:sp>
        <p:nvSpPr>
          <p:cNvPr id="4100" name="TextBox 4"/>
          <p:cNvSpPr txBox="1">
            <a:spLocks noChangeArrowheads="1"/>
          </p:cNvSpPr>
          <p:nvPr/>
        </p:nvSpPr>
        <p:spPr bwMode="auto">
          <a:xfrm>
            <a:off x="1258888" y="765175"/>
            <a:ext cx="6985000" cy="461963"/>
          </a:xfrm>
          <a:prstGeom prst="rect">
            <a:avLst/>
          </a:prstGeom>
          <a:noFill/>
          <a:ln w="9525">
            <a:noFill/>
            <a:miter lim="800000"/>
            <a:headEnd/>
            <a:tailEnd/>
          </a:ln>
        </p:spPr>
        <p:txBody>
          <a:bodyPr>
            <a:spAutoFit/>
          </a:bodyPr>
          <a:lstStyle/>
          <a:p>
            <a:r>
              <a:rPr lang="en-GB" sz="2400"/>
              <a:t>Oral Complications in Cancer and Palliative Care</a:t>
            </a:r>
            <a:endParaRPr lang="en-US" sz="2400"/>
          </a:p>
        </p:txBody>
      </p:sp>
      <p:sp>
        <p:nvSpPr>
          <p:cNvPr id="4101" name="TextBox 5"/>
          <p:cNvSpPr txBox="1">
            <a:spLocks noChangeArrowheads="1"/>
          </p:cNvSpPr>
          <p:nvPr/>
        </p:nvSpPr>
        <p:spPr bwMode="auto">
          <a:xfrm>
            <a:off x="323850" y="6165850"/>
            <a:ext cx="2592388" cy="368300"/>
          </a:xfrm>
          <a:prstGeom prst="rect">
            <a:avLst/>
          </a:prstGeom>
          <a:noFill/>
          <a:ln w="9525">
            <a:noFill/>
            <a:miter lim="800000"/>
            <a:headEnd/>
            <a:tailEnd/>
          </a:ln>
        </p:spPr>
        <p:txBody>
          <a:bodyPr>
            <a:spAutoFit/>
          </a:bodyPr>
          <a:lstStyle/>
          <a:p>
            <a:r>
              <a:rPr lang="en-GB" dirty="0"/>
              <a:t>Monday </a:t>
            </a:r>
            <a:r>
              <a:rPr lang="en-GB" dirty="0" smtClean="0"/>
              <a:t>12 May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GB" sz="3200" smtClean="0"/>
              <a:t>Recently approved targeted therapies associated with Oral Mucositis (any grade)</a:t>
            </a:r>
          </a:p>
        </p:txBody>
      </p:sp>
      <p:sp>
        <p:nvSpPr>
          <p:cNvPr id="12291" name="Rectangle 3"/>
          <p:cNvSpPr>
            <a:spLocks noGrp="1" noChangeArrowheads="1"/>
          </p:cNvSpPr>
          <p:nvPr>
            <p:ph idx="1"/>
          </p:nvPr>
        </p:nvSpPr>
        <p:spPr>
          <a:xfrm>
            <a:off x="457200" y="1600200"/>
            <a:ext cx="8229600" cy="4924425"/>
          </a:xfrm>
        </p:spPr>
        <p:txBody>
          <a:bodyPr/>
          <a:lstStyle/>
          <a:p>
            <a:endParaRPr lang="en-GB" sz="2800" smtClean="0"/>
          </a:p>
          <a:p>
            <a:r>
              <a:rPr lang="en-GB" sz="2800" smtClean="0"/>
              <a:t>mTOR Inhibitors                                                </a:t>
            </a:r>
            <a:r>
              <a:rPr lang="en-GB" sz="1400" b="1" smtClean="0"/>
              <a:t>EU approval</a:t>
            </a:r>
            <a:endParaRPr lang="en-GB" sz="2000" b="1" smtClean="0"/>
          </a:p>
          <a:p>
            <a:pPr lvl="2"/>
            <a:r>
              <a:rPr lang="en-GB" sz="2000" smtClean="0"/>
              <a:t>Everolimus				44%           </a:t>
            </a:r>
            <a:r>
              <a:rPr lang="en-GB" sz="1400" smtClean="0"/>
              <a:t>2009,  2012</a:t>
            </a:r>
            <a:endParaRPr lang="en-GB" sz="2000" smtClean="0"/>
          </a:p>
          <a:p>
            <a:pPr lvl="2"/>
            <a:r>
              <a:rPr lang="en-GB" sz="2000" smtClean="0"/>
              <a:t>Temsirolimus				41%           </a:t>
            </a:r>
            <a:r>
              <a:rPr lang="en-GB" sz="1400" smtClean="0"/>
              <a:t>2007</a:t>
            </a:r>
            <a:endParaRPr lang="en-GB" sz="2000" smtClean="0"/>
          </a:p>
          <a:p>
            <a:pPr lvl="2">
              <a:buFontTx/>
              <a:buNone/>
            </a:pPr>
            <a:endParaRPr lang="en-GB" sz="2000" smtClean="0"/>
          </a:p>
          <a:p>
            <a:r>
              <a:rPr lang="en-GB" sz="2800" smtClean="0"/>
              <a:t>Tyrosine Kinase Inhibitors</a:t>
            </a:r>
            <a:endParaRPr lang="en-GB" sz="2000" smtClean="0"/>
          </a:p>
          <a:p>
            <a:pPr lvl="2"/>
            <a:r>
              <a:rPr lang="en-GB" sz="2000" smtClean="0"/>
              <a:t>Erlotinib				17%           </a:t>
            </a:r>
            <a:r>
              <a:rPr lang="en-GB" sz="1400" smtClean="0"/>
              <a:t>2005</a:t>
            </a:r>
            <a:endParaRPr lang="en-GB" sz="2000" smtClean="0"/>
          </a:p>
          <a:p>
            <a:pPr lvl="2"/>
            <a:r>
              <a:rPr lang="en-GB" sz="2000" smtClean="0"/>
              <a:t>Sunitinib				38%           </a:t>
            </a:r>
            <a:r>
              <a:rPr lang="en-GB" sz="1400" smtClean="0"/>
              <a:t>2006</a:t>
            </a:r>
            <a:endParaRPr lang="en-GB" sz="2000" smtClean="0"/>
          </a:p>
          <a:p>
            <a:pPr lvl="2"/>
            <a:r>
              <a:rPr lang="en-GB" sz="2000" smtClean="0"/>
              <a:t>Sorafenib 				28%           </a:t>
            </a:r>
            <a:r>
              <a:rPr lang="en-GB" sz="1400" smtClean="0"/>
              <a:t>2005</a:t>
            </a:r>
            <a:endParaRPr lang="en-GB" sz="2000" smtClean="0"/>
          </a:p>
          <a:p>
            <a:pPr lvl="2"/>
            <a:r>
              <a:rPr lang="en-GB" sz="2000" smtClean="0"/>
              <a:t>Pazopanib				4%             </a:t>
            </a:r>
            <a:r>
              <a:rPr lang="en-GB" sz="1400" smtClean="0"/>
              <a:t>2009</a:t>
            </a:r>
            <a:endParaRPr lang="en-GB" sz="2000" smtClean="0"/>
          </a:p>
          <a:p>
            <a:pPr lvl="2">
              <a:buFontTx/>
              <a:buNone/>
            </a:pPr>
            <a:endParaRPr lang="en-GB" sz="2000" smtClean="0"/>
          </a:p>
          <a:p>
            <a:pPr lvl="2"/>
            <a:endParaRPr lang="en-GB" sz="2000" smtClean="0"/>
          </a:p>
          <a:p>
            <a:pPr lvl="2"/>
            <a:endParaRPr lang="en-GB" sz="2000" smtClean="0"/>
          </a:p>
          <a:p>
            <a:endParaRPr lang="en-GB" sz="2800" smtClean="0"/>
          </a:p>
        </p:txBody>
      </p:sp>
      <p:sp>
        <p:nvSpPr>
          <p:cNvPr id="12292" name="TextBox 5"/>
          <p:cNvSpPr txBox="1">
            <a:spLocks noChangeArrowheads="1"/>
          </p:cNvSpPr>
          <p:nvPr/>
        </p:nvSpPr>
        <p:spPr bwMode="auto">
          <a:xfrm>
            <a:off x="323850" y="6237288"/>
            <a:ext cx="8208963" cy="277812"/>
          </a:xfrm>
          <a:prstGeom prst="rect">
            <a:avLst/>
          </a:prstGeom>
          <a:noFill/>
          <a:ln w="9525">
            <a:noFill/>
            <a:miter lim="800000"/>
            <a:headEnd/>
            <a:tailEnd/>
          </a:ln>
        </p:spPr>
        <p:txBody>
          <a:bodyPr>
            <a:spAutoFit/>
          </a:bodyPr>
          <a:lstStyle/>
          <a:p>
            <a:r>
              <a:rPr lang="en-GB" sz="1200"/>
              <a:t>Source: SmPC and Boers-Doets et al, The Oncologist 2012;17:135-144</a:t>
            </a:r>
            <a:endParaRPr 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250825" y="1195388"/>
            <a:ext cx="8653463" cy="73025"/>
          </a:xfrm>
          <a:prstGeom prst="rect">
            <a:avLst/>
          </a:prstGeom>
          <a:gradFill rotWithShape="0">
            <a:gsLst>
              <a:gs pos="0">
                <a:srgbClr val="F57913"/>
              </a:gs>
              <a:gs pos="100000">
                <a:srgbClr val="FFFFFF"/>
              </a:gs>
            </a:gsLst>
            <a:lin ang="0" scaled="1"/>
          </a:gradFill>
          <a:ln w="25400">
            <a:noFill/>
            <a:round/>
            <a:headEnd/>
            <a:tailEnd/>
          </a:ln>
        </p:spPr>
        <p:txBody>
          <a:bodyPr lIns="0" tIns="0" rIns="0" bIns="0"/>
          <a:lstStyle/>
          <a:p>
            <a:endParaRPr lang="en-US"/>
          </a:p>
        </p:txBody>
      </p:sp>
      <p:sp>
        <p:nvSpPr>
          <p:cNvPr id="13315" name="Rectangle 3"/>
          <p:cNvSpPr>
            <a:spLocks noGrp="1" noChangeArrowheads="1"/>
          </p:cNvSpPr>
          <p:nvPr>
            <p:ph type="title"/>
          </p:nvPr>
        </p:nvSpPr>
        <p:spPr>
          <a:xfrm>
            <a:off x="457200" y="274638"/>
            <a:ext cx="8229600" cy="850900"/>
          </a:xfrm>
        </p:spPr>
        <p:txBody>
          <a:bodyPr/>
          <a:lstStyle/>
          <a:p>
            <a:r>
              <a:rPr lang="en-US" sz="2400" smtClean="0">
                <a:cs typeface="Arial" pitchFamily="34" charset="0"/>
                <a:sym typeface="Arial" pitchFamily="34" charset="0"/>
              </a:rPr>
              <a:t>Everolimus plus exemestane: A novel therapeutic strategy</a:t>
            </a:r>
            <a:endParaRPr lang="en-US" sz="2400" smtClean="0">
              <a:ea typeface="ヒラギノ角ゴ ProN W3"/>
              <a:cs typeface="ヒラギノ角ゴ ProN W3"/>
              <a:sym typeface="Arial" pitchFamily="34" charset="0"/>
            </a:endParaRPr>
          </a:p>
        </p:txBody>
      </p:sp>
      <p:sp>
        <p:nvSpPr>
          <p:cNvPr id="13316" name="Rectangle 2"/>
          <p:cNvSpPr>
            <a:spLocks noGrp="1" noChangeArrowheads="1"/>
          </p:cNvSpPr>
          <p:nvPr>
            <p:ph idx="1"/>
          </p:nvPr>
        </p:nvSpPr>
        <p:spPr>
          <a:xfrm>
            <a:off x="466725" y="1268413"/>
            <a:ext cx="8353425" cy="4857750"/>
          </a:xfrm>
        </p:spPr>
        <p:txBody>
          <a:bodyPr/>
          <a:lstStyle/>
          <a:p>
            <a:pPr marL="304800" indent="-304800">
              <a:spcBef>
                <a:spcPct val="0"/>
              </a:spcBef>
              <a:buClr>
                <a:srgbClr val="701200"/>
              </a:buClr>
            </a:pPr>
            <a:r>
              <a:rPr lang="en-US" sz="2200" smtClean="0">
                <a:cs typeface="Arial" pitchFamily="34" charset="0"/>
                <a:sym typeface="Arial" pitchFamily="34" charset="0"/>
              </a:rPr>
              <a:t>Activation of the mTOR pathway is an important factor driving disease progression and endocrine resistance</a:t>
            </a:r>
            <a:endParaRPr lang="en-US" sz="2200" baseline="30000" smtClean="0">
              <a:sym typeface="Arial" pitchFamily="34" charset="0"/>
            </a:endParaRPr>
          </a:p>
        </p:txBody>
      </p:sp>
      <p:sp>
        <p:nvSpPr>
          <p:cNvPr id="13317" name="Rectangle 4"/>
          <p:cNvSpPr>
            <a:spLocks/>
          </p:cNvSpPr>
          <p:nvPr/>
        </p:nvSpPr>
        <p:spPr bwMode="auto">
          <a:xfrm>
            <a:off x="900113" y="6237288"/>
            <a:ext cx="6985000" cy="431800"/>
          </a:xfrm>
          <a:prstGeom prst="rect">
            <a:avLst/>
          </a:prstGeom>
          <a:noFill/>
          <a:ln w="9525">
            <a:noFill/>
            <a:miter lim="800000"/>
            <a:headEnd/>
            <a:tailEnd/>
          </a:ln>
        </p:spPr>
        <p:txBody>
          <a:bodyPr lIns="38100" tIns="38100" rIns="38100" bIns="38100"/>
          <a:lstStyle/>
          <a:p>
            <a:r>
              <a:rPr lang="en-US" sz="1000">
                <a:solidFill>
                  <a:srgbClr val="353637"/>
                </a:solidFill>
                <a:cs typeface="Arial" pitchFamily="34" charset="0"/>
                <a:sym typeface="Arial" pitchFamily="34" charset="0"/>
              </a:rPr>
              <a:t> Vilarreal-Garza C et al. Ann Oncol 2012.23(10):2526-35; 19. Miller TW et al. Breast Cancer Res 2011;13:224-35; 20. Di Cosimo S, Baselga J. Nat Rev Clin Oncol 2010;7:139-47</a:t>
            </a:r>
          </a:p>
        </p:txBody>
      </p:sp>
      <p:sp>
        <p:nvSpPr>
          <p:cNvPr id="13318" name="Rectangle 5"/>
          <p:cNvSpPr>
            <a:spLocks/>
          </p:cNvSpPr>
          <p:nvPr/>
        </p:nvSpPr>
        <p:spPr bwMode="auto">
          <a:xfrm>
            <a:off x="8101013" y="5548313"/>
            <a:ext cx="803275" cy="544512"/>
          </a:xfrm>
          <a:prstGeom prst="rect">
            <a:avLst/>
          </a:prstGeom>
          <a:noFill/>
          <a:ln w="12700" cap="rnd">
            <a:noFill/>
            <a:round/>
            <a:headEnd/>
            <a:tailEnd/>
          </a:ln>
        </p:spPr>
        <p:txBody>
          <a:bodyPr lIns="38100" tIns="38100" rIns="38100" bIns="38100"/>
          <a:lstStyle/>
          <a:p>
            <a:r>
              <a:rPr lang="en-US" sz="1000">
                <a:solidFill>
                  <a:srgbClr val="353637"/>
                </a:solidFill>
                <a:cs typeface="Arial" pitchFamily="34" charset="0"/>
                <a:sym typeface="Arial" pitchFamily="34" charset="0"/>
              </a:rPr>
              <a:t>Adapted from reference </a:t>
            </a:r>
          </a:p>
        </p:txBody>
      </p:sp>
      <p:pic>
        <p:nvPicPr>
          <p:cNvPr id="13319" name="Picture 7"/>
          <p:cNvPicPr>
            <a:picLocks noChangeAspect="1" noChangeArrowheads="1"/>
          </p:cNvPicPr>
          <p:nvPr/>
        </p:nvPicPr>
        <p:blipFill>
          <a:blip r:embed="rId3" cstate="print"/>
          <a:srcRect/>
          <a:stretch>
            <a:fillRect/>
          </a:stretch>
        </p:blipFill>
        <p:spPr bwMode="auto">
          <a:xfrm>
            <a:off x="900113" y="2038350"/>
            <a:ext cx="7056437" cy="410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GB" sz="3200" smtClean="0"/>
              <a:t>mTOR Inhibitors</a:t>
            </a:r>
          </a:p>
        </p:txBody>
      </p:sp>
      <p:sp>
        <p:nvSpPr>
          <p:cNvPr id="14339" name="Rectangle 3"/>
          <p:cNvSpPr>
            <a:spLocks noGrp="1" noChangeArrowheads="1"/>
          </p:cNvSpPr>
          <p:nvPr>
            <p:ph idx="1"/>
          </p:nvPr>
        </p:nvSpPr>
        <p:spPr/>
        <p:txBody>
          <a:bodyPr/>
          <a:lstStyle/>
          <a:p>
            <a:pPr>
              <a:lnSpc>
                <a:spcPct val="90000"/>
              </a:lnSpc>
            </a:pPr>
            <a:r>
              <a:rPr lang="en-GB" smtClean="0"/>
              <a:t>affect  the inflammatory process</a:t>
            </a:r>
          </a:p>
          <a:p>
            <a:pPr lvl="1">
              <a:lnSpc>
                <a:spcPct val="90000"/>
              </a:lnSpc>
            </a:pPr>
            <a:r>
              <a:rPr lang="en-GB" smtClean="0"/>
              <a:t>involve T-Cell infiltration</a:t>
            </a:r>
          </a:p>
          <a:p>
            <a:pPr lvl="2">
              <a:lnSpc>
                <a:spcPct val="90000"/>
              </a:lnSpc>
            </a:pPr>
            <a:r>
              <a:rPr lang="en-GB" smtClean="0"/>
              <a:t>Mainly CD8 and cytotoxic T-Cells</a:t>
            </a:r>
          </a:p>
          <a:p>
            <a:pPr lvl="1">
              <a:lnSpc>
                <a:spcPct val="90000"/>
              </a:lnSpc>
            </a:pPr>
            <a:r>
              <a:rPr lang="en-GB" smtClean="0"/>
              <a:t>results in increased production of                        pro-inflammatory cytokines </a:t>
            </a:r>
          </a:p>
          <a:p>
            <a:pPr lvl="2">
              <a:lnSpc>
                <a:spcPct val="90000"/>
              </a:lnSpc>
            </a:pPr>
            <a:r>
              <a:rPr lang="en-GB" smtClean="0"/>
              <a:t>eg. TNF-</a:t>
            </a:r>
            <a:r>
              <a:rPr lang="el-GR" smtClean="0">
                <a:cs typeface="Arial" pitchFamily="34" charset="0"/>
              </a:rPr>
              <a:t>α</a:t>
            </a:r>
            <a:r>
              <a:rPr lang="en-GB" smtClean="0">
                <a:cs typeface="Arial" pitchFamily="34" charset="0"/>
              </a:rPr>
              <a:t>, IL-1, IL-2, IL-6</a:t>
            </a:r>
          </a:p>
          <a:p>
            <a:pPr lvl="1">
              <a:lnSpc>
                <a:spcPct val="90000"/>
              </a:lnSpc>
            </a:pPr>
            <a:r>
              <a:rPr lang="en-GB" smtClean="0">
                <a:cs typeface="Arial" pitchFamily="34" charset="0"/>
              </a:rPr>
              <a:t>results in decreased epithelial proliferation </a:t>
            </a:r>
          </a:p>
          <a:p>
            <a:pPr lvl="2">
              <a:lnSpc>
                <a:spcPct val="90000"/>
              </a:lnSpc>
            </a:pPr>
            <a:r>
              <a:rPr lang="en-GB" smtClean="0">
                <a:cs typeface="Arial" pitchFamily="34" charset="0"/>
              </a:rPr>
              <a:t>Due to lower levels of IL-10</a:t>
            </a:r>
            <a:endParaRPr lang="en-GB" smtClean="0"/>
          </a:p>
          <a:p>
            <a:pPr>
              <a:lnSpc>
                <a:spcPct val="90000"/>
              </a:lnSpc>
            </a:pPr>
            <a:r>
              <a:rPr lang="en-GB" smtClean="0"/>
              <a:t>This combination of events leads to the formation of oral ulcers </a:t>
            </a:r>
          </a:p>
        </p:txBody>
      </p:sp>
      <p:sp>
        <p:nvSpPr>
          <p:cNvPr id="14340" name="Text Box 4"/>
          <p:cNvSpPr txBox="1">
            <a:spLocks noChangeArrowheads="1"/>
          </p:cNvSpPr>
          <p:nvPr/>
        </p:nvSpPr>
        <p:spPr bwMode="auto">
          <a:xfrm>
            <a:off x="250825" y="6453188"/>
            <a:ext cx="8713788" cy="244475"/>
          </a:xfrm>
          <a:prstGeom prst="rect">
            <a:avLst/>
          </a:prstGeom>
          <a:noFill/>
          <a:ln w="9525">
            <a:noFill/>
            <a:miter lim="800000"/>
            <a:headEnd/>
            <a:tailEnd/>
          </a:ln>
        </p:spPr>
        <p:txBody>
          <a:bodyPr>
            <a:spAutoFit/>
          </a:bodyPr>
          <a:lstStyle/>
          <a:p>
            <a:pPr>
              <a:spcBef>
                <a:spcPct val="50000"/>
              </a:spcBef>
            </a:pPr>
            <a:r>
              <a:rPr lang="en-US" sz="1000"/>
              <a:t>Martins, F. et al. (2013). A reivew of oral toxicity associated with mTOR inhibitor therapy in cancer patients. </a:t>
            </a:r>
            <a:r>
              <a:rPr lang="en-US" sz="1000" i="1"/>
              <a:t>Oral Oncology </a:t>
            </a:r>
            <a:r>
              <a:rPr lang="en-US" sz="1000"/>
              <a:t>, 1-6.</a:t>
            </a:r>
            <a:endParaRPr lang="en-GB" sz="1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GB" sz="3200" smtClean="0"/>
              <a:t>Tyrosine Kinase Inhibitors </a:t>
            </a:r>
          </a:p>
        </p:txBody>
      </p:sp>
      <p:sp>
        <p:nvSpPr>
          <p:cNvPr id="15363" name="Rectangle 3"/>
          <p:cNvSpPr>
            <a:spLocks noGrp="1" noChangeArrowheads="1"/>
          </p:cNvSpPr>
          <p:nvPr>
            <p:ph idx="1"/>
          </p:nvPr>
        </p:nvSpPr>
        <p:spPr/>
        <p:txBody>
          <a:bodyPr/>
          <a:lstStyle/>
          <a:p>
            <a:pPr>
              <a:lnSpc>
                <a:spcPct val="90000"/>
              </a:lnSpc>
            </a:pPr>
            <a:r>
              <a:rPr lang="en-GB" sz="2800" dirty="0" smtClean="0"/>
              <a:t> target the capillary endothelium </a:t>
            </a:r>
          </a:p>
          <a:p>
            <a:pPr lvl="1">
              <a:lnSpc>
                <a:spcPct val="90000"/>
              </a:lnSpc>
            </a:pPr>
            <a:r>
              <a:rPr lang="en-GB" sz="2400" dirty="0" smtClean="0"/>
              <a:t>Blocks VEGFR 1/2/3, PDGFR, c-KIT, FMS like tyrosine kinase 3.</a:t>
            </a:r>
          </a:p>
          <a:p>
            <a:pPr>
              <a:lnSpc>
                <a:spcPct val="90000"/>
              </a:lnSpc>
            </a:pPr>
            <a:r>
              <a:rPr lang="en-GB" sz="2800" dirty="0" smtClean="0"/>
              <a:t>c-KIT is present in the </a:t>
            </a:r>
            <a:r>
              <a:rPr lang="en-GB" sz="2800" dirty="0" err="1" smtClean="0"/>
              <a:t>acini</a:t>
            </a:r>
            <a:r>
              <a:rPr lang="en-GB" sz="2800" dirty="0" smtClean="0"/>
              <a:t> and ducts of salivary glands and in human </a:t>
            </a:r>
            <a:r>
              <a:rPr lang="en-GB" sz="2800" dirty="0" err="1" smtClean="0"/>
              <a:t>keratinocytes</a:t>
            </a:r>
            <a:endParaRPr lang="en-GB" sz="2800" dirty="0" smtClean="0"/>
          </a:p>
          <a:p>
            <a:pPr>
              <a:lnSpc>
                <a:spcPct val="90000"/>
              </a:lnSpc>
            </a:pPr>
            <a:r>
              <a:rPr lang="en-GB" sz="2800" dirty="0" smtClean="0"/>
              <a:t>VEGFR 1 is present in the epidermal layer of unwounded skin  </a:t>
            </a:r>
          </a:p>
          <a:p>
            <a:pPr>
              <a:lnSpc>
                <a:spcPct val="90000"/>
              </a:lnSpc>
            </a:pPr>
            <a:r>
              <a:rPr lang="en-GB" sz="2800" dirty="0" smtClean="0"/>
              <a:t>Once damage to the oral mucosa is sustained, would healing is impaired as VEGF regulates the wound repair mechanism</a:t>
            </a:r>
          </a:p>
        </p:txBody>
      </p:sp>
      <p:sp>
        <p:nvSpPr>
          <p:cNvPr id="15364" name="Text Box 4"/>
          <p:cNvSpPr txBox="1">
            <a:spLocks noChangeArrowheads="1"/>
          </p:cNvSpPr>
          <p:nvPr/>
        </p:nvSpPr>
        <p:spPr bwMode="auto">
          <a:xfrm>
            <a:off x="179388" y="6586538"/>
            <a:ext cx="8713787" cy="244475"/>
          </a:xfrm>
          <a:prstGeom prst="rect">
            <a:avLst/>
          </a:prstGeom>
          <a:noFill/>
          <a:ln w="9525">
            <a:noFill/>
            <a:miter lim="800000"/>
            <a:headEnd/>
            <a:tailEnd/>
          </a:ln>
        </p:spPr>
        <p:txBody>
          <a:bodyPr>
            <a:spAutoFit/>
          </a:bodyPr>
          <a:lstStyle/>
          <a:p>
            <a:pPr>
              <a:spcBef>
                <a:spcPct val="50000"/>
              </a:spcBef>
            </a:pPr>
            <a:r>
              <a:rPr lang="en-US" sz="1000"/>
              <a:t>Mignogna, M. D. et al. (2009). Sunitinib Adverse Event: Oral Bullous and Lichenoid Mucositis. </a:t>
            </a:r>
            <a:r>
              <a:rPr lang="en-US" sz="1000" i="1"/>
              <a:t>The Annals of Pharmacotherapy</a:t>
            </a:r>
            <a:r>
              <a:rPr lang="en-US" sz="1000"/>
              <a:t>, 546-547.</a:t>
            </a:r>
            <a:endParaRPr lang="en-GB"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850900"/>
          </a:xfrm>
        </p:spPr>
        <p:txBody>
          <a:bodyPr rtlCol="0">
            <a:normAutofit fontScale="90000"/>
          </a:bodyPr>
          <a:lstStyle/>
          <a:p>
            <a:pPr algn="l" fontAlgn="auto">
              <a:spcAft>
                <a:spcPts val="0"/>
              </a:spcAft>
              <a:defRPr/>
            </a:pPr>
            <a:r>
              <a:rPr lang="en-GB" sz="2800" smtClean="0"/>
              <a:t>Targeted therapies associated with Oral Mucositis </a:t>
            </a:r>
            <a:br>
              <a:rPr lang="en-GB" sz="2800" smtClean="0"/>
            </a:br>
            <a:r>
              <a:rPr lang="en-GB" sz="2800" smtClean="0"/>
              <a:t>(incidence any grade)</a:t>
            </a:r>
            <a:endParaRPr lang="en-US" sz="2800" smtClean="0"/>
          </a:p>
        </p:txBody>
      </p:sp>
      <p:sp>
        <p:nvSpPr>
          <p:cNvPr id="16387" name="Content Placeholder 2"/>
          <p:cNvSpPr>
            <a:spLocks noGrp="1"/>
          </p:cNvSpPr>
          <p:nvPr>
            <p:ph idx="1"/>
          </p:nvPr>
        </p:nvSpPr>
        <p:spPr>
          <a:xfrm>
            <a:off x="457200" y="1341438"/>
            <a:ext cx="8229600" cy="4784725"/>
          </a:xfrm>
        </p:spPr>
        <p:txBody>
          <a:bodyPr/>
          <a:lstStyle/>
          <a:p>
            <a:r>
              <a:rPr lang="en-GB" sz="2400" smtClean="0">
                <a:solidFill>
                  <a:srgbClr val="FF0000"/>
                </a:solidFill>
              </a:rPr>
              <a:t>Anti VEGF</a:t>
            </a:r>
          </a:p>
          <a:p>
            <a:r>
              <a:rPr lang="en-GB" smtClean="0"/>
              <a:t>Bevacizumab		         ≥ 1:10</a:t>
            </a:r>
          </a:p>
          <a:p>
            <a:r>
              <a:rPr lang="en-GB" sz="2400" smtClean="0">
                <a:solidFill>
                  <a:srgbClr val="FF0000"/>
                </a:solidFill>
              </a:rPr>
              <a:t>Anti HER2</a:t>
            </a:r>
          </a:p>
          <a:p>
            <a:r>
              <a:rPr lang="en-GB" smtClean="0"/>
              <a:t>Pertuzumab			27.8%  </a:t>
            </a:r>
            <a:r>
              <a:rPr lang="en-GB" sz="1600" smtClean="0"/>
              <a:t>Mucosal inflammation</a:t>
            </a:r>
            <a:r>
              <a:rPr lang="en-GB" smtClean="0"/>
              <a:t>                  </a:t>
            </a:r>
            <a:r>
              <a:rPr lang="en-GB" sz="1600" smtClean="0"/>
              <a:t>Control arm Docetaxel,+Trastuzumab   19.9%        </a:t>
            </a:r>
            <a:r>
              <a:rPr lang="en-GB" smtClean="0"/>
              <a:t>18.9%  </a:t>
            </a:r>
            <a:r>
              <a:rPr lang="en-GB" sz="1600" smtClean="0"/>
              <a:t>Stomatitis</a:t>
            </a:r>
            <a:endParaRPr lang="en-GB" smtClean="0"/>
          </a:p>
          <a:p>
            <a:endParaRPr lang="en-GB" sz="1200" smtClean="0"/>
          </a:p>
          <a:p>
            <a:r>
              <a:rPr lang="en-GB" sz="2400" smtClean="0">
                <a:solidFill>
                  <a:srgbClr val="FF0000"/>
                </a:solidFill>
              </a:rPr>
              <a:t>Anti EGFR  – wild type</a:t>
            </a:r>
          </a:p>
          <a:p>
            <a:r>
              <a:rPr lang="en-GB" smtClean="0"/>
              <a:t>Cetuximab			 ≥ 1:10 </a:t>
            </a:r>
            <a:r>
              <a:rPr lang="en-GB" sz="1200" smtClean="0"/>
              <a:t>sometimes severe</a:t>
            </a:r>
            <a:endParaRPr lang="en-GB" smtClean="0"/>
          </a:p>
          <a:p>
            <a:r>
              <a:rPr lang="en-GB" smtClean="0"/>
              <a:t>Panitumumab		           ≥ 1:10</a:t>
            </a:r>
            <a:endParaRPr lang="en-US" smtClean="0"/>
          </a:p>
        </p:txBody>
      </p:sp>
      <p:sp>
        <p:nvSpPr>
          <p:cNvPr id="16388" name="TextBox 3"/>
          <p:cNvSpPr txBox="1">
            <a:spLocks noChangeArrowheads="1"/>
          </p:cNvSpPr>
          <p:nvPr/>
        </p:nvSpPr>
        <p:spPr bwMode="auto">
          <a:xfrm>
            <a:off x="539750" y="6308725"/>
            <a:ext cx="6408738" cy="277813"/>
          </a:xfrm>
          <a:prstGeom prst="rect">
            <a:avLst/>
          </a:prstGeom>
          <a:noFill/>
          <a:ln w="9525">
            <a:noFill/>
            <a:miter lim="800000"/>
            <a:headEnd/>
            <a:tailEnd/>
          </a:ln>
        </p:spPr>
        <p:txBody>
          <a:bodyPr>
            <a:spAutoFit/>
          </a:bodyPr>
          <a:lstStyle/>
          <a:p>
            <a:r>
              <a:rPr lang="en-GB" sz="1200"/>
              <a:t>Source: SmPC (www.medicines.org.uk)</a:t>
            </a:r>
            <a:endParaRPr lang="en-US" sz="1200"/>
          </a:p>
        </p:txBody>
      </p:sp>
      <p:cxnSp>
        <p:nvCxnSpPr>
          <p:cNvPr id="6" name="Straight Arrow Connector 5"/>
          <p:cNvCxnSpPr/>
          <p:nvPr/>
        </p:nvCxnSpPr>
        <p:spPr>
          <a:xfrm flipV="1">
            <a:off x="4572000" y="3141663"/>
            <a:ext cx="504825"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GB" sz="3200" smtClean="0"/>
              <a:t>Targeted Therapy Induced Oral Mucositis</a:t>
            </a:r>
          </a:p>
        </p:txBody>
      </p:sp>
      <p:sp>
        <p:nvSpPr>
          <p:cNvPr id="17411" name="Rectangle 3"/>
          <p:cNvSpPr>
            <a:spLocks noGrp="1" noChangeArrowheads="1"/>
          </p:cNvSpPr>
          <p:nvPr>
            <p:ph idx="1"/>
          </p:nvPr>
        </p:nvSpPr>
        <p:spPr/>
        <p:txBody>
          <a:bodyPr/>
          <a:lstStyle/>
          <a:p>
            <a:pPr>
              <a:lnSpc>
                <a:spcPct val="80000"/>
              </a:lnSpc>
            </a:pPr>
            <a:r>
              <a:rPr lang="en-GB" sz="2800" b="1" smtClean="0"/>
              <a:t>Presentation of oral ulcers is different than those seen with conventional chemotherapy</a:t>
            </a:r>
          </a:p>
          <a:p>
            <a:pPr lvl="1">
              <a:lnSpc>
                <a:spcPct val="80000"/>
              </a:lnSpc>
            </a:pPr>
            <a:r>
              <a:rPr lang="en-GB" sz="2400" smtClean="0"/>
              <a:t>Ulcers mostly affect non-malphighian mucosa of the oral cavity</a:t>
            </a:r>
          </a:p>
          <a:p>
            <a:pPr lvl="1">
              <a:lnSpc>
                <a:spcPct val="80000"/>
              </a:lnSpc>
            </a:pPr>
            <a:r>
              <a:rPr lang="en-GB" sz="2400" smtClean="0"/>
              <a:t>Consists of painful aphthous ulcerations </a:t>
            </a:r>
          </a:p>
          <a:p>
            <a:pPr lvl="1">
              <a:lnSpc>
                <a:spcPct val="80000"/>
              </a:lnSpc>
            </a:pPr>
            <a:r>
              <a:rPr lang="en-GB" sz="2400" smtClean="0"/>
              <a:t>Location tends to be zones with local friction and mechanical trauma (e.g. lateral side of tongue, or inner mucosa touching teeth) </a:t>
            </a:r>
          </a:p>
          <a:p>
            <a:pPr lvl="1">
              <a:lnSpc>
                <a:spcPct val="80000"/>
              </a:lnSpc>
            </a:pPr>
            <a:r>
              <a:rPr lang="en-GB" sz="2400" smtClean="0"/>
              <a:t>Can be recurrent and chronic</a:t>
            </a:r>
          </a:p>
          <a:p>
            <a:pPr lvl="1">
              <a:lnSpc>
                <a:spcPct val="80000"/>
              </a:lnSpc>
            </a:pPr>
            <a:r>
              <a:rPr lang="en-GB" sz="2400" smtClean="0"/>
              <a:t>Patchy ulcerations which rarely lead to pseudomembranes, confluent ulcerations, bleeding lesions, or tissue necrosis</a:t>
            </a:r>
          </a:p>
          <a:p>
            <a:pPr lvl="1">
              <a:lnSpc>
                <a:spcPct val="80000"/>
              </a:lnSpc>
            </a:pPr>
            <a:r>
              <a:rPr lang="en-GB" sz="2400" smtClean="0"/>
              <a:t>Inflammatory ring around ulcer</a:t>
            </a:r>
          </a:p>
        </p:txBody>
      </p:sp>
      <p:sp>
        <p:nvSpPr>
          <p:cNvPr id="17412" name="Text Box 4"/>
          <p:cNvSpPr txBox="1">
            <a:spLocks noChangeArrowheads="1"/>
          </p:cNvSpPr>
          <p:nvPr/>
        </p:nvSpPr>
        <p:spPr bwMode="auto">
          <a:xfrm>
            <a:off x="179388" y="6381750"/>
            <a:ext cx="8713787" cy="396875"/>
          </a:xfrm>
          <a:prstGeom prst="rect">
            <a:avLst/>
          </a:prstGeom>
          <a:noFill/>
          <a:ln w="9525">
            <a:noFill/>
            <a:miter lim="800000"/>
            <a:headEnd/>
            <a:tailEnd/>
          </a:ln>
        </p:spPr>
        <p:txBody>
          <a:bodyPr>
            <a:spAutoFit/>
          </a:bodyPr>
          <a:lstStyle/>
          <a:p>
            <a:pPr>
              <a:spcBef>
                <a:spcPct val="50000"/>
              </a:spcBef>
            </a:pPr>
            <a:r>
              <a:rPr lang="en-US" sz="1000"/>
              <a:t>Ferte, C. et al. (2011). Natural history, management and pharmacokinetics of Everolimus-induced-oral ulcers: Insights into compliance issues. </a:t>
            </a:r>
            <a:r>
              <a:rPr lang="en-US" sz="1000" i="1"/>
              <a:t>European journal of Cancer</a:t>
            </a:r>
            <a:r>
              <a:rPr lang="en-US" sz="1000"/>
              <a:t>, 1-7.</a:t>
            </a:r>
            <a:endParaRPr lang="en-GB" sz="1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a:r>
              <a:rPr lang="en-GB" sz="3200" smtClean="0"/>
              <a:t>Everolimus</a:t>
            </a:r>
            <a:endParaRPr lang="en-US" sz="3200" smtClean="0"/>
          </a:p>
        </p:txBody>
      </p:sp>
      <p:sp>
        <p:nvSpPr>
          <p:cNvPr id="18435" name="Content Placeholder 2"/>
          <p:cNvSpPr>
            <a:spLocks noGrp="1"/>
          </p:cNvSpPr>
          <p:nvPr>
            <p:ph idx="1"/>
          </p:nvPr>
        </p:nvSpPr>
        <p:spPr/>
        <p:txBody>
          <a:bodyPr/>
          <a:lstStyle/>
          <a:p>
            <a:endParaRPr lang="en-US" smtClean="0"/>
          </a:p>
        </p:txBody>
      </p:sp>
      <p:pic>
        <p:nvPicPr>
          <p:cNvPr id="18436" name="c8c98e3f-42be-41fa-bca6-a157acd52390" descr="page3image23832"/>
          <p:cNvPicPr>
            <a:picLocks noChangeAspect="1" noChangeArrowheads="1"/>
          </p:cNvPicPr>
          <p:nvPr/>
        </p:nvPicPr>
        <p:blipFill>
          <a:blip r:embed="rId3" cstate="print"/>
          <a:srcRect/>
          <a:stretch>
            <a:fillRect/>
          </a:stretch>
        </p:blipFill>
        <p:spPr bwMode="auto">
          <a:xfrm>
            <a:off x="395288" y="1693863"/>
            <a:ext cx="8208962" cy="3881437"/>
          </a:xfrm>
          <a:prstGeom prst="rect">
            <a:avLst/>
          </a:prstGeom>
          <a:noFill/>
          <a:ln w="9525">
            <a:noFill/>
            <a:miter lim="800000"/>
            <a:headEnd/>
            <a:tailEnd/>
          </a:ln>
        </p:spPr>
      </p:pic>
      <p:sp>
        <p:nvSpPr>
          <p:cNvPr id="6" name="Rectangle 5"/>
          <p:cNvSpPr/>
          <p:nvPr/>
        </p:nvSpPr>
        <p:spPr>
          <a:xfrm>
            <a:off x="611188" y="4797425"/>
            <a:ext cx="7777162" cy="1346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8438" name="TextBox 6"/>
          <p:cNvSpPr txBox="1">
            <a:spLocks noChangeArrowheads="1"/>
          </p:cNvSpPr>
          <p:nvPr/>
        </p:nvSpPr>
        <p:spPr bwMode="auto">
          <a:xfrm>
            <a:off x="684213" y="5229225"/>
            <a:ext cx="4103687" cy="369888"/>
          </a:xfrm>
          <a:prstGeom prst="rect">
            <a:avLst/>
          </a:prstGeom>
          <a:noFill/>
          <a:ln w="9525">
            <a:noFill/>
            <a:miter lim="800000"/>
            <a:headEnd/>
            <a:tailEnd/>
          </a:ln>
        </p:spPr>
        <p:txBody>
          <a:bodyPr>
            <a:spAutoFit/>
          </a:bodyPr>
          <a:lstStyle/>
          <a:p>
            <a:r>
              <a:rPr lang="en-GB" b="1"/>
              <a:t>Everolimus induced OM – Grade 2 </a:t>
            </a:r>
            <a:endParaRPr lang="en-US" b="1"/>
          </a:p>
        </p:txBody>
      </p:sp>
      <p:sp>
        <p:nvSpPr>
          <p:cNvPr id="18439" name="TextBox 7"/>
          <p:cNvSpPr txBox="1">
            <a:spLocks noChangeArrowheads="1"/>
          </p:cNvSpPr>
          <p:nvPr/>
        </p:nvSpPr>
        <p:spPr bwMode="auto">
          <a:xfrm>
            <a:off x="468313" y="6165850"/>
            <a:ext cx="7920037" cy="276225"/>
          </a:xfrm>
          <a:prstGeom prst="rect">
            <a:avLst/>
          </a:prstGeom>
          <a:noFill/>
          <a:ln w="9525">
            <a:noFill/>
            <a:miter lim="800000"/>
            <a:headEnd/>
            <a:tailEnd/>
          </a:ln>
        </p:spPr>
        <p:txBody>
          <a:bodyPr>
            <a:spAutoFit/>
          </a:bodyPr>
          <a:lstStyle/>
          <a:p>
            <a:r>
              <a:rPr lang="en-GB" sz="1200"/>
              <a:t>Ferte, C. et al  European Journal of Cancer 47</a:t>
            </a:r>
            <a:r>
              <a:rPr lang="en-GB" sz="1200">
                <a:sym typeface="Wingdings" pitchFamily="2" charset="2"/>
              </a:rPr>
              <a:t>(2011) 2249-2255</a:t>
            </a:r>
            <a:endParaRPr lang="en-US"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fontScale="90000"/>
          </a:bodyPr>
          <a:lstStyle/>
          <a:p>
            <a:pPr algn="l" fontAlgn="auto">
              <a:spcAft>
                <a:spcPts val="0"/>
              </a:spcAft>
              <a:defRPr/>
            </a:pPr>
            <a:r>
              <a:rPr lang="en-US" sz="1800" dirty="0" smtClean="0"/>
              <a:t>Mammalian target of rapamycin inhibitor (</a:t>
            </a:r>
            <a:r>
              <a:rPr lang="en-US" sz="1800" dirty="0" err="1" smtClean="0"/>
              <a:t>mTORI</a:t>
            </a:r>
            <a:r>
              <a:rPr lang="en-US" sz="1800" dirty="0" smtClean="0"/>
              <a:t>)- </a:t>
            </a:r>
            <a:r>
              <a:rPr lang="en-US" sz="1800" dirty="0" err="1" smtClean="0"/>
              <a:t>temsirolimus</a:t>
            </a:r>
            <a:r>
              <a:rPr lang="en-US" sz="1800" dirty="0" smtClean="0"/>
              <a:t/>
            </a:r>
            <a:br>
              <a:rPr lang="en-US" sz="1800" dirty="0" smtClean="0"/>
            </a:br>
            <a:r>
              <a:rPr lang="en-US" sz="1800" b="1" dirty="0" smtClean="0"/>
              <a:t/>
            </a:r>
            <a:br>
              <a:rPr lang="en-US" sz="1800" b="1" dirty="0" smtClean="0"/>
            </a:br>
            <a:r>
              <a:rPr lang="en-US" sz="1800" b="1" dirty="0" smtClean="0"/>
              <a:t>Recurrent </a:t>
            </a:r>
            <a:r>
              <a:rPr lang="en-US" sz="1800" b="1" dirty="0" err="1" smtClean="0"/>
              <a:t>aphthous</a:t>
            </a:r>
            <a:r>
              <a:rPr lang="en-US" sz="1800" b="1" dirty="0" smtClean="0"/>
              <a:t> stomatitis </a:t>
            </a:r>
            <a:r>
              <a:rPr lang="en-US" dirty="0" smtClean="0"/>
              <a:t/>
            </a:r>
            <a:br>
              <a:rPr lang="en-US" dirty="0" smtClean="0"/>
            </a:br>
            <a:endParaRPr lang="en-US" sz="1800" dirty="0" smtClean="0"/>
          </a:p>
        </p:txBody>
      </p:sp>
      <p:pic>
        <p:nvPicPr>
          <p:cNvPr id="19459" name="Picture 2"/>
          <p:cNvPicPr>
            <a:picLocks noGrp="1" noChangeAspect="1" noChangeArrowheads="1"/>
          </p:cNvPicPr>
          <p:nvPr>
            <p:ph idx="1"/>
          </p:nvPr>
        </p:nvPicPr>
        <p:blipFill>
          <a:blip r:embed="rId3" cstate="print"/>
          <a:srcRect/>
          <a:stretch>
            <a:fillRect/>
          </a:stretch>
        </p:blipFill>
        <p:spPr>
          <a:xfrm>
            <a:off x="1979613" y="1214438"/>
            <a:ext cx="5246687" cy="4806950"/>
          </a:xfrm>
          <a:noFill/>
        </p:spPr>
      </p:pic>
      <p:sp>
        <p:nvSpPr>
          <p:cNvPr id="19460" name="TextBox 4"/>
          <p:cNvSpPr txBox="1">
            <a:spLocks noChangeArrowheads="1"/>
          </p:cNvSpPr>
          <p:nvPr/>
        </p:nvSpPr>
        <p:spPr bwMode="auto">
          <a:xfrm>
            <a:off x="250825" y="6237288"/>
            <a:ext cx="6192838" cy="277812"/>
          </a:xfrm>
          <a:prstGeom prst="rect">
            <a:avLst/>
          </a:prstGeom>
          <a:noFill/>
          <a:ln w="9525">
            <a:noFill/>
            <a:miter lim="800000"/>
            <a:headEnd/>
            <a:tailEnd/>
          </a:ln>
        </p:spPr>
        <p:txBody>
          <a:bodyPr>
            <a:spAutoFit/>
          </a:bodyPr>
          <a:lstStyle/>
          <a:p>
            <a:r>
              <a:rPr lang="en-GB" sz="1200"/>
              <a:t>Boers-Doets et al, The Oncologist 2012;17:135-144</a:t>
            </a:r>
            <a:endParaRPr lang="en-US"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GB" sz="3200" smtClean="0"/>
              <a:t>Targeted Therapy Induced Oral Mucositis</a:t>
            </a:r>
          </a:p>
        </p:txBody>
      </p:sp>
      <p:pic>
        <p:nvPicPr>
          <p:cNvPr id="20483" name="Picture 4"/>
          <p:cNvPicPr>
            <a:picLocks noGrp="1" noChangeAspect="1" noChangeArrowheads="1"/>
          </p:cNvPicPr>
          <p:nvPr>
            <p:ph idx="1"/>
          </p:nvPr>
        </p:nvPicPr>
        <p:blipFill>
          <a:blip r:embed="rId3" cstate="print"/>
          <a:srcRect/>
          <a:stretch>
            <a:fillRect/>
          </a:stretch>
        </p:blipFill>
        <p:spPr>
          <a:xfrm>
            <a:off x="1362075" y="1600200"/>
            <a:ext cx="6419850" cy="452596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algn="l"/>
            <a:r>
              <a:rPr lang="en-GB" sz="3200" smtClean="0"/>
              <a:t>Targeted Therapy Induced Oral Mucositis</a:t>
            </a:r>
          </a:p>
        </p:txBody>
      </p:sp>
      <p:pic>
        <p:nvPicPr>
          <p:cNvPr id="1033" name="Picture 4"/>
          <p:cNvPicPr>
            <a:picLocks noGrp="1" noChangeAspect="1" noChangeArrowheads="1"/>
          </p:cNvPicPr>
          <p:nvPr>
            <p:ph idx="1"/>
          </p:nvPr>
        </p:nvPicPr>
        <p:blipFill>
          <a:blip r:embed="rId4" cstate="print"/>
          <a:srcRect/>
          <a:stretch>
            <a:fillRect/>
          </a:stretch>
        </p:blipFill>
        <p:spPr>
          <a:xfrm>
            <a:off x="1362075" y="1600200"/>
            <a:ext cx="6419850" cy="452596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GB" sz="3200" smtClean="0"/>
              <a:t>Definition:</a:t>
            </a:r>
            <a:endParaRPr lang="en-US" sz="3200" smtClean="0"/>
          </a:p>
        </p:txBody>
      </p:sp>
      <p:sp>
        <p:nvSpPr>
          <p:cNvPr id="5123" name="Content Placeholder 2"/>
          <p:cNvSpPr>
            <a:spLocks noGrp="1"/>
          </p:cNvSpPr>
          <p:nvPr>
            <p:ph idx="1"/>
          </p:nvPr>
        </p:nvSpPr>
        <p:spPr/>
        <p:txBody>
          <a:bodyPr/>
          <a:lstStyle/>
          <a:p>
            <a:r>
              <a:rPr lang="en-GB" smtClean="0"/>
              <a:t>Stomatitis – general term : includes inflammation and ulceration of mucosal lining from any cause</a:t>
            </a:r>
          </a:p>
          <a:p>
            <a:pPr>
              <a:buFontTx/>
              <a:buNone/>
            </a:pPr>
            <a:endParaRPr lang="en-GB" smtClean="0"/>
          </a:p>
          <a:p>
            <a:r>
              <a:rPr lang="en-GB" smtClean="0"/>
              <a:t>OM – oral mucosal inflammation and ulceration induced by conventional cytotoxic chemotherapy and radiation cancer therapies.</a:t>
            </a:r>
          </a:p>
          <a:p>
            <a:pPr>
              <a:buFontTx/>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GB" smtClean="0"/>
              <a:t>Bottom Line – paradigm shift</a:t>
            </a:r>
          </a:p>
        </p:txBody>
      </p:sp>
      <p:sp>
        <p:nvSpPr>
          <p:cNvPr id="2052" name="Rectangle 3"/>
          <p:cNvSpPr>
            <a:spLocks noGrp="1" noChangeArrowheads="1"/>
          </p:cNvSpPr>
          <p:nvPr>
            <p:ph idx="1"/>
          </p:nvPr>
        </p:nvSpPr>
        <p:spPr>
          <a:xfrm>
            <a:off x="457200" y="1268413"/>
            <a:ext cx="8229600" cy="5184775"/>
          </a:xfrm>
        </p:spPr>
        <p:txBody>
          <a:bodyPr/>
          <a:lstStyle/>
          <a:p>
            <a:r>
              <a:rPr lang="en-GB" sz="2800" smtClean="0"/>
              <a:t>Increasing use of, and increasing indications for, novel targeted therapies with pharmacological action at various points of the cell signal transduction pathway.   Will this lead to further anti-inflammatory empirical therapies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Bottom Line – paradigm shift</a:t>
            </a:r>
          </a:p>
        </p:txBody>
      </p:sp>
      <p:sp>
        <p:nvSpPr>
          <p:cNvPr id="25603" name="Rectangle 3"/>
          <p:cNvSpPr>
            <a:spLocks noGrp="1" noChangeArrowheads="1"/>
          </p:cNvSpPr>
          <p:nvPr>
            <p:ph idx="1"/>
          </p:nvPr>
        </p:nvSpPr>
        <p:spPr>
          <a:xfrm>
            <a:off x="457200" y="1268413"/>
            <a:ext cx="8229600" cy="5184775"/>
          </a:xfrm>
        </p:spPr>
        <p:txBody>
          <a:bodyPr rtlCol="0">
            <a:normAutofit/>
          </a:bodyPr>
          <a:lstStyle/>
          <a:p>
            <a:pPr fontAlgn="auto">
              <a:spcAft>
                <a:spcPts val="0"/>
              </a:spcAft>
              <a:defRPr/>
            </a:pPr>
            <a:r>
              <a:rPr lang="en-GB" sz="2800" dirty="0" smtClean="0">
                <a:solidFill>
                  <a:schemeClr val="bg1">
                    <a:lumMod val="85000"/>
                  </a:schemeClr>
                </a:solidFill>
              </a:rPr>
              <a:t>Increasing use of, and increasing indications for, novel targeted therapies with pharmacological action at various points of the cell signal transduction pathway.   Will this lead to further anti-inflammatory empirical therapies ?</a:t>
            </a:r>
          </a:p>
          <a:p>
            <a:pPr fontAlgn="auto">
              <a:spcAft>
                <a:spcPts val="0"/>
              </a:spcAft>
              <a:defRPr/>
            </a:pPr>
            <a:r>
              <a:rPr lang="en-GB" sz="2800" dirty="0" smtClean="0"/>
              <a:t>Prospective RCT’s are needed to evaluate more effective, novel, prevention and treatment strategies.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Bottom line – paradigm shift</a:t>
            </a:r>
          </a:p>
        </p:txBody>
      </p:sp>
      <p:sp>
        <p:nvSpPr>
          <p:cNvPr id="25603" name="Rectangle 3"/>
          <p:cNvSpPr>
            <a:spLocks noGrp="1" noChangeArrowheads="1"/>
          </p:cNvSpPr>
          <p:nvPr>
            <p:ph idx="1"/>
          </p:nvPr>
        </p:nvSpPr>
        <p:spPr>
          <a:xfrm>
            <a:off x="457200" y="1268413"/>
            <a:ext cx="8229600" cy="5184775"/>
          </a:xfrm>
        </p:spPr>
        <p:txBody>
          <a:bodyPr rtlCol="0">
            <a:normAutofit/>
          </a:bodyPr>
          <a:lstStyle/>
          <a:p>
            <a:pPr fontAlgn="auto">
              <a:spcAft>
                <a:spcPts val="0"/>
              </a:spcAft>
              <a:defRPr/>
            </a:pPr>
            <a:r>
              <a:rPr lang="en-GB" sz="2800" dirty="0" smtClean="0">
                <a:solidFill>
                  <a:schemeClr val="bg1">
                    <a:lumMod val="75000"/>
                  </a:schemeClr>
                </a:solidFill>
              </a:rPr>
              <a:t>Increasing use of, and increasing indications for, novel targeted therapies with pharmacological action at various points of the cell signal transduction pathway.   Will this lead to further anti-inflammatory empirical therapies ?</a:t>
            </a:r>
          </a:p>
          <a:p>
            <a:pPr fontAlgn="auto">
              <a:spcAft>
                <a:spcPts val="0"/>
              </a:spcAft>
              <a:defRPr/>
            </a:pPr>
            <a:r>
              <a:rPr lang="en-GB" sz="2800" dirty="0" smtClean="0">
                <a:solidFill>
                  <a:schemeClr val="bg1">
                    <a:lumMod val="75000"/>
                  </a:schemeClr>
                </a:solidFill>
              </a:rPr>
              <a:t>Prospective RCT’s are needed to evaluate more effective, novel, prevention and treatment strategies.</a:t>
            </a:r>
          </a:p>
          <a:p>
            <a:pPr fontAlgn="auto">
              <a:spcAft>
                <a:spcPts val="0"/>
              </a:spcAft>
              <a:defRPr/>
            </a:pPr>
            <a:r>
              <a:rPr lang="en-GB" sz="2800" b="1" dirty="0" smtClean="0">
                <a:solidFill>
                  <a:srgbClr val="FF0000"/>
                </a:solidFill>
              </a:rPr>
              <a:t>A challenge for all HCP’s  to improve the quality of life for their patients whilst maximising benefit of conventional as well as new targeted treatment.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r>
              <a:rPr lang="en-GB" smtClean="0"/>
              <a:t>Thank You</a:t>
            </a:r>
            <a:endParaRPr lang="en-US" smtClean="0"/>
          </a:p>
        </p:txBody>
      </p:sp>
      <p:sp>
        <p:nvSpPr>
          <p:cNvPr id="23555" name="Subtitle 4"/>
          <p:cNvSpPr>
            <a:spLocks noGrp="1"/>
          </p:cNvSpPr>
          <p:nvPr>
            <p:ph type="subTitle" idx="1"/>
          </p:nvPr>
        </p:nvSpPr>
        <p:spPr/>
        <p:txBody>
          <a:bodyPr/>
          <a:lstStyle/>
          <a:p>
            <a:endParaRPr lang="en-US" sz="2000" smtClean="0">
              <a:solidFill>
                <a:srgbClr val="92D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ctrTitle"/>
          </p:nvPr>
        </p:nvSpPr>
        <p:spPr/>
        <p:txBody>
          <a:bodyPr/>
          <a:lstStyle/>
          <a:p>
            <a:r>
              <a:rPr lang="en-GB" smtClean="0"/>
              <a:t>And finally.....</a:t>
            </a:r>
            <a:endParaRPr lang="en-US" smtClean="0"/>
          </a:p>
        </p:txBody>
      </p:sp>
      <p:sp>
        <p:nvSpPr>
          <p:cNvPr id="5" name="Subtitle 4"/>
          <p:cNvSpPr>
            <a:spLocks noGrp="1"/>
          </p:cNvSpPr>
          <p:nvPr>
            <p:ph type="subTitle" idx="1"/>
          </p:nvPr>
        </p:nvSpPr>
        <p:spPr/>
        <p:txBody>
          <a:bodyPr rtlCol="0">
            <a:normAutofit lnSpcReduction="10000"/>
          </a:bodyPr>
          <a:lstStyle/>
          <a:p>
            <a:pPr fontAlgn="auto">
              <a:spcAft>
                <a:spcPts val="0"/>
              </a:spcAft>
              <a:defRPr/>
            </a:pPr>
            <a:r>
              <a:rPr lang="en-GB" sz="2000" dirty="0" smtClean="0"/>
              <a:t>A Duck went into a Pharmacy and asked for some lip balm</a:t>
            </a:r>
          </a:p>
          <a:p>
            <a:pPr fontAlgn="auto">
              <a:spcAft>
                <a:spcPts val="0"/>
              </a:spcAft>
              <a:defRPr/>
            </a:pPr>
            <a:r>
              <a:rPr lang="en-GB" sz="2000" dirty="0" smtClean="0">
                <a:solidFill>
                  <a:srgbClr val="92D050"/>
                </a:solidFill>
              </a:rPr>
              <a:t>“Certainly Madam”.. said the Pharmacist</a:t>
            </a:r>
          </a:p>
          <a:p>
            <a:pPr fontAlgn="auto">
              <a:spcAft>
                <a:spcPts val="0"/>
              </a:spcAft>
              <a:defRPr/>
            </a:pPr>
            <a:endParaRPr lang="en-GB" sz="2000" dirty="0" smtClean="0">
              <a:solidFill>
                <a:srgbClr val="92D050"/>
              </a:solidFill>
            </a:endParaRPr>
          </a:p>
          <a:p>
            <a:pPr fontAlgn="auto">
              <a:spcAft>
                <a:spcPts val="0"/>
              </a:spcAft>
              <a:defRPr/>
            </a:pPr>
            <a:r>
              <a:rPr lang="en-GB" sz="2000" dirty="0" smtClean="0">
                <a:solidFill>
                  <a:srgbClr val="92D050"/>
                </a:solidFill>
              </a:rPr>
              <a:t>“Will you be paying by cash or card ?”</a:t>
            </a:r>
          </a:p>
          <a:p>
            <a:pPr fontAlgn="auto">
              <a:spcAft>
                <a:spcPts val="0"/>
              </a:spcAft>
              <a:defRPr/>
            </a:pPr>
            <a:r>
              <a:rPr lang="en-GB" sz="2000" dirty="0" smtClean="0"/>
              <a:t>“Just put it on my Bill” ......said the Duck</a:t>
            </a:r>
          </a:p>
          <a:p>
            <a:pPr fontAlgn="auto">
              <a:spcAft>
                <a:spcPts val="0"/>
              </a:spcAft>
              <a:defRPr/>
            </a:pPr>
            <a:endParaRPr lang="en-US" sz="2000" dirty="0" smtClean="0">
              <a:solidFill>
                <a:srgbClr val="92D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0900"/>
          </a:xfrm>
        </p:spPr>
        <p:txBody>
          <a:bodyPr/>
          <a:lstStyle/>
          <a:p>
            <a:pPr algn="l"/>
            <a:r>
              <a:rPr lang="en-GB" sz="2400" smtClean="0"/>
              <a:t>References</a:t>
            </a:r>
          </a:p>
        </p:txBody>
      </p:sp>
      <p:sp>
        <p:nvSpPr>
          <p:cNvPr id="25603" name="Rectangle 3"/>
          <p:cNvSpPr>
            <a:spLocks noGrp="1" noChangeArrowheads="1"/>
          </p:cNvSpPr>
          <p:nvPr>
            <p:ph idx="1"/>
          </p:nvPr>
        </p:nvSpPr>
        <p:spPr>
          <a:xfrm>
            <a:off x="457200" y="1125538"/>
            <a:ext cx="8229600" cy="5399087"/>
          </a:xfrm>
        </p:spPr>
        <p:txBody>
          <a:bodyPr/>
          <a:lstStyle/>
          <a:p>
            <a:pPr>
              <a:lnSpc>
                <a:spcPct val="80000"/>
              </a:lnSpc>
            </a:pPr>
            <a:r>
              <a:rPr lang="en-US" sz="1600" smtClean="0"/>
              <a:t>Ferte, C. et al. (2011). Natural history, management and pharmacokinetics of Everolimus-induced-oral ulcers: Insights into compliance issues. </a:t>
            </a:r>
            <a:r>
              <a:rPr lang="en-US" sz="1600" i="1" smtClean="0"/>
              <a:t>European journal of Cancer</a:t>
            </a:r>
            <a:r>
              <a:rPr lang="en-US" sz="1600" smtClean="0"/>
              <a:t>, 1-7.</a:t>
            </a:r>
          </a:p>
          <a:p>
            <a:pPr>
              <a:lnSpc>
                <a:spcPct val="80000"/>
              </a:lnSpc>
            </a:pPr>
            <a:r>
              <a:rPr lang="en-US" sz="1600" smtClean="0"/>
              <a:t>Martins, F. et al. (2013). A reivew of oral toxicity associated with mTOR inhibitor therapy in cancer patients. </a:t>
            </a:r>
            <a:r>
              <a:rPr lang="en-US" sz="1600" i="1" smtClean="0"/>
              <a:t>Oral Oncology </a:t>
            </a:r>
            <a:r>
              <a:rPr lang="en-US" sz="1600" smtClean="0"/>
              <a:t>, 1-6.</a:t>
            </a:r>
          </a:p>
          <a:p>
            <a:pPr>
              <a:lnSpc>
                <a:spcPct val="80000"/>
              </a:lnSpc>
            </a:pPr>
            <a:r>
              <a:rPr lang="en-US" sz="1600" smtClean="0"/>
              <a:t>Mignogna, M. D. et al. (2009). Sunitinib Adverse Event: Oral Bullous and Lichenoid Mucositis. </a:t>
            </a:r>
            <a:r>
              <a:rPr lang="en-US" sz="1600" i="1" smtClean="0"/>
              <a:t>The Annals of Pharmacotherapy</a:t>
            </a:r>
            <a:r>
              <a:rPr lang="en-US" sz="1600" smtClean="0"/>
              <a:t>, 546-547.</a:t>
            </a:r>
          </a:p>
          <a:p>
            <a:pPr>
              <a:lnSpc>
                <a:spcPct val="80000"/>
              </a:lnSpc>
            </a:pPr>
            <a:r>
              <a:rPr lang="en-US" sz="1600" smtClean="0"/>
              <a:t>Moldawer, N. P., &amp; Wood, L. S. (n.d.). Management of Key Adverse Events Associated with Everolimus Therapy. </a:t>
            </a:r>
            <a:r>
              <a:rPr lang="en-US" sz="1600" i="1" smtClean="0"/>
              <a:t>Kidney Cancer Journal </a:t>
            </a:r>
            <a:r>
              <a:rPr lang="en-US" sz="1600" smtClean="0"/>
              <a:t>, 51-57.</a:t>
            </a:r>
          </a:p>
          <a:p>
            <a:pPr>
              <a:lnSpc>
                <a:spcPct val="80000"/>
              </a:lnSpc>
            </a:pPr>
            <a:r>
              <a:rPr lang="en-US" sz="1600" smtClean="0"/>
              <a:t>Peterson, D. E., Keefe, D. M., &amp; Sonis, S. T. (2012). New Frontiers in Mucositis . </a:t>
            </a:r>
            <a:r>
              <a:rPr lang="en-US" sz="1600" i="1" smtClean="0"/>
              <a:t>American Society of Clinical Oncology </a:t>
            </a:r>
            <a:r>
              <a:rPr lang="en-US" sz="1600" smtClean="0"/>
              <a:t>, 545-550.</a:t>
            </a:r>
          </a:p>
          <a:p>
            <a:pPr>
              <a:lnSpc>
                <a:spcPct val="80000"/>
              </a:lnSpc>
            </a:pPr>
            <a:r>
              <a:rPr lang="en-US" sz="1600" smtClean="0"/>
              <a:t>Raber-Durlacher, J. E. et al. (2013). Systematic review of cytokines and growth factors for the management of oral mucositis in cancer patients. </a:t>
            </a:r>
            <a:r>
              <a:rPr lang="en-US" sz="1600" i="1" smtClean="0"/>
              <a:t>Support Care in Cancer </a:t>
            </a:r>
            <a:r>
              <a:rPr lang="en-US" sz="1600" smtClean="0"/>
              <a:t>, 343-355.</a:t>
            </a:r>
          </a:p>
          <a:p>
            <a:pPr>
              <a:lnSpc>
                <a:spcPct val="80000"/>
              </a:lnSpc>
            </a:pPr>
            <a:r>
              <a:rPr lang="en-US" sz="1600" smtClean="0"/>
              <a:t>Sultani, M., Stringer, A. M., Bowen, J. M., &amp; Gibson, R. J. (2012). Review Article - Anti-inflammatory Cytokines: Important Immunoregulatory Factors Contributing to Chemotherapy-Induced Gastrointestinal Mucositis . </a:t>
            </a:r>
            <a:r>
              <a:rPr lang="en-US" sz="1600" i="1" smtClean="0"/>
              <a:t>Chemotherapy Research and Practice </a:t>
            </a:r>
            <a:r>
              <a:rPr lang="en-US" sz="1600" smtClean="0"/>
              <a:t>, 1-7.</a:t>
            </a:r>
          </a:p>
          <a:p>
            <a:pPr>
              <a:lnSpc>
                <a:spcPct val="80000"/>
              </a:lnSpc>
            </a:pPr>
            <a:r>
              <a:rPr lang="en-US" sz="1600" smtClean="0"/>
              <a:t>Walsh, L. J. (2003). Mast Cells and Oral Inflammation . </a:t>
            </a:r>
            <a:r>
              <a:rPr lang="en-US" sz="1600" i="1" smtClean="0"/>
              <a:t>Critical Reviews in Oral Biology &amp; Medicine</a:t>
            </a:r>
            <a:r>
              <a:rPr lang="en-US" sz="1600" smtClean="0"/>
              <a:t>, 188-198.</a:t>
            </a:r>
          </a:p>
          <a:p>
            <a:pPr>
              <a:lnSpc>
                <a:spcPct val="80000"/>
              </a:lnSpc>
            </a:pPr>
            <a:r>
              <a:rPr lang="en-GB" sz="1600" smtClean="0"/>
              <a:t>Summary of Product Characteristics (</a:t>
            </a:r>
            <a:r>
              <a:rPr lang="en-GB" sz="1600" smtClean="0">
                <a:hlinkClick r:id="rId3"/>
              </a:rPr>
              <a:t>www.medicines.org.uk</a:t>
            </a:r>
            <a:r>
              <a:rPr lang="en-GB" sz="1600" smtClean="0"/>
              <a:t>)</a:t>
            </a:r>
          </a:p>
          <a:p>
            <a:pPr>
              <a:lnSpc>
                <a:spcPct val="80000"/>
              </a:lnSpc>
            </a:pPr>
            <a:r>
              <a:rPr lang="en-GB" sz="1600" smtClean="0"/>
              <a:t>De Fillipis, D et al, J Cell Mol Med 2009 Jun;13(6):1086-95</a:t>
            </a:r>
          </a:p>
          <a:p>
            <a:pPr>
              <a:lnSpc>
                <a:spcPct val="80000"/>
              </a:lnSpc>
            </a:pPr>
            <a:r>
              <a:rPr lang="en-GB" sz="1600" smtClean="0"/>
              <a:t>Baselga, J et al, Everolimus in Post Menopausal Hormone Receptor Positive Advanced Breast Cancer. (Bolero 2)  N Engl J Med 2012:366;520-9</a:t>
            </a:r>
            <a:br>
              <a:rPr lang="en-GB" sz="1600" smtClean="0"/>
            </a:br>
            <a:endParaRPr lang="en-GB" sz="16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GB" sz="3200" smtClean="0"/>
              <a:t>Afinitor</a:t>
            </a:r>
            <a:endParaRPr lang="en-US" sz="3200" smtClean="0"/>
          </a:p>
        </p:txBody>
      </p:sp>
      <p:pic>
        <p:nvPicPr>
          <p:cNvPr id="26627" name="Content Placeholder 3" descr="Afinitor2.jpg"/>
          <p:cNvPicPr>
            <a:picLocks noGrp="1" noChangeAspect="1"/>
          </p:cNvPicPr>
          <p:nvPr>
            <p:ph idx="1"/>
          </p:nvPr>
        </p:nvPicPr>
        <p:blipFill>
          <a:blip r:embed="rId2" cstate="print"/>
          <a:srcRect/>
          <a:stretch>
            <a:fillRect/>
          </a:stretch>
        </p:blipFill>
        <p:spPr>
          <a:xfrm>
            <a:off x="0" y="2044700"/>
            <a:ext cx="9144000" cy="48133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50900"/>
          </a:xfrm>
        </p:spPr>
        <p:txBody>
          <a:bodyPr/>
          <a:lstStyle/>
          <a:p>
            <a:pPr algn="l"/>
            <a:r>
              <a:rPr lang="en-GB" sz="3200" smtClean="0"/>
              <a:t>Agents known to cause mucositis</a:t>
            </a:r>
            <a:endParaRPr lang="en-US" sz="3200" smtClean="0"/>
          </a:p>
        </p:txBody>
      </p:sp>
      <p:graphicFrame>
        <p:nvGraphicFramePr>
          <p:cNvPr id="4" name="Content Placeholder 3"/>
          <p:cNvGraphicFramePr>
            <a:graphicFrameLocks noGrp="1"/>
          </p:cNvGraphicFramePr>
          <p:nvPr>
            <p:ph idx="1"/>
          </p:nvPr>
        </p:nvGraphicFramePr>
        <p:xfrm>
          <a:off x="457200" y="1123950"/>
          <a:ext cx="8229600" cy="5721793"/>
        </p:xfrm>
        <a:graphic>
          <a:graphicData uri="http://schemas.openxmlformats.org/drawingml/2006/table">
            <a:tbl>
              <a:tblPr firstRow="1" bandRow="1">
                <a:tableStyleId>{5C22544A-7EE6-4342-B048-85BDC9FD1C3A}</a:tableStyleId>
              </a:tblPr>
              <a:tblGrid>
                <a:gridCol w="2743200"/>
                <a:gridCol w="2743200"/>
                <a:gridCol w="2743200"/>
              </a:tblGrid>
              <a:tr h="390901">
                <a:tc>
                  <a:txBody>
                    <a:bodyPr/>
                    <a:lstStyle/>
                    <a:p>
                      <a:r>
                        <a:rPr lang="en-GB" dirty="0" smtClean="0"/>
                        <a:t>Antibodies</a:t>
                      </a:r>
                      <a:endParaRPr lang="en-US" dirty="0"/>
                    </a:p>
                  </a:txBody>
                  <a:tcPr/>
                </a:tc>
                <a:tc>
                  <a:txBody>
                    <a:bodyPr/>
                    <a:lstStyle/>
                    <a:p>
                      <a:r>
                        <a:rPr lang="en-GB" dirty="0" smtClean="0"/>
                        <a:t>Chemotherapy</a:t>
                      </a:r>
                      <a:endParaRPr lang="en-US" dirty="0"/>
                    </a:p>
                  </a:txBody>
                  <a:tcPr/>
                </a:tc>
                <a:tc>
                  <a:txBody>
                    <a:bodyPr/>
                    <a:lstStyle/>
                    <a:p>
                      <a:r>
                        <a:rPr lang="en-GB" dirty="0" smtClean="0"/>
                        <a:t>Chemotherapy</a:t>
                      </a:r>
                      <a:endParaRPr lang="en-US" dirty="0"/>
                    </a:p>
                  </a:txBody>
                  <a:tcPr/>
                </a:tc>
              </a:tr>
              <a:tr h="390901">
                <a:tc>
                  <a:txBody>
                    <a:bodyPr/>
                    <a:lstStyle/>
                    <a:p>
                      <a:r>
                        <a:rPr lang="en-GB" dirty="0" smtClean="0"/>
                        <a:t>Alemtuzumab</a:t>
                      </a:r>
                      <a:endParaRPr lang="en-US" dirty="0"/>
                    </a:p>
                  </a:txBody>
                  <a:tcPr/>
                </a:tc>
                <a:tc>
                  <a:txBody>
                    <a:bodyPr/>
                    <a:lstStyle/>
                    <a:p>
                      <a:pPr algn="l" rtl="0" fontAlgn="t"/>
                      <a:r>
                        <a:rPr lang="en-US" sz="1800" b="0" i="0" u="none" strike="noStrike" dirty="0">
                          <a:solidFill>
                            <a:schemeClr val="tx1"/>
                          </a:solidFill>
                          <a:latin typeface="Arial"/>
                        </a:rPr>
                        <a:t>Docetaxel </a:t>
                      </a:r>
                    </a:p>
                  </a:txBody>
                  <a:tcPr marL="9525" marR="9525" marT="9525" marB="0"/>
                </a:tc>
                <a:tc>
                  <a:txBody>
                    <a:bodyPr/>
                    <a:lstStyle/>
                    <a:p>
                      <a:r>
                        <a:rPr lang="en-GB" dirty="0" err="1" smtClean="0"/>
                        <a:t>Melphalan</a:t>
                      </a:r>
                      <a:endParaRPr lang="en-US" dirty="0"/>
                    </a:p>
                  </a:txBody>
                  <a:tcPr marL="9525" marR="9525" marT="9525" marB="0"/>
                </a:tc>
              </a:tr>
              <a:tr h="390901">
                <a:tc>
                  <a:txBody>
                    <a:bodyPr/>
                    <a:lstStyle/>
                    <a:p>
                      <a:r>
                        <a:rPr lang="en-GB" dirty="0" err="1" smtClean="0"/>
                        <a:t>Gemtuzumab</a:t>
                      </a:r>
                      <a:endParaRPr lang="en-US" dirty="0"/>
                    </a:p>
                  </a:txBody>
                  <a:tcPr/>
                </a:tc>
                <a:tc>
                  <a:txBody>
                    <a:bodyPr/>
                    <a:lstStyle/>
                    <a:p>
                      <a:pPr algn="l" rtl="0" fontAlgn="t"/>
                      <a:r>
                        <a:rPr lang="en-US" sz="1800" b="0" i="0" u="none" strike="noStrike">
                          <a:solidFill>
                            <a:srgbClr val="000000"/>
                          </a:solidFill>
                          <a:latin typeface="Arial"/>
                        </a:rPr>
                        <a:t>Capecitabine </a:t>
                      </a:r>
                    </a:p>
                  </a:txBody>
                  <a:tcPr marL="9525" marR="9525" marT="9525" marB="0"/>
                </a:tc>
                <a:tc>
                  <a:txBody>
                    <a:bodyPr/>
                    <a:lstStyle/>
                    <a:p>
                      <a:pPr algn="l" rtl="0" fontAlgn="t"/>
                      <a:r>
                        <a:rPr lang="en-US" sz="1800" b="0" i="0" u="none" strike="noStrike" dirty="0" err="1">
                          <a:solidFill>
                            <a:srgbClr val="000000"/>
                          </a:solidFill>
                          <a:latin typeface="Arial"/>
                        </a:rPr>
                        <a:t>Methotrexate</a:t>
                      </a:r>
                      <a:r>
                        <a:rPr lang="en-US" sz="1800" b="0" i="0" u="none" strike="noStrike" dirty="0">
                          <a:solidFill>
                            <a:srgbClr val="000000"/>
                          </a:solidFill>
                          <a:latin typeface="Arial"/>
                        </a:rPr>
                        <a:t> </a:t>
                      </a:r>
                    </a:p>
                  </a:txBody>
                  <a:tcPr marL="9525" marR="9525" marT="9525" marB="0"/>
                </a:tc>
              </a:tr>
              <a:tr h="390901">
                <a:tc>
                  <a:txBody>
                    <a:bodyPr/>
                    <a:lstStyle/>
                    <a:p>
                      <a:r>
                        <a:rPr lang="en-GB" dirty="0" smtClean="0"/>
                        <a:t>Trastuzumab</a:t>
                      </a:r>
                      <a:endParaRPr lang="en-US" dirty="0"/>
                    </a:p>
                  </a:txBody>
                  <a:tcPr/>
                </a:tc>
                <a:tc>
                  <a:txBody>
                    <a:bodyPr/>
                    <a:lstStyle/>
                    <a:p>
                      <a:pPr algn="l" rtl="0" fontAlgn="t"/>
                      <a:r>
                        <a:rPr lang="en-US" sz="1800" b="0" i="0" u="none" strike="noStrike">
                          <a:solidFill>
                            <a:srgbClr val="000000"/>
                          </a:solidFill>
                          <a:latin typeface="Arial"/>
                        </a:rPr>
                        <a:t>Carboplatin </a:t>
                      </a:r>
                    </a:p>
                  </a:txBody>
                  <a:tcPr marL="9525" marR="9525" marT="9525" marB="0"/>
                </a:tc>
                <a:tc>
                  <a:txBody>
                    <a:bodyPr/>
                    <a:lstStyle/>
                    <a:p>
                      <a:pPr algn="l" rtl="0" fontAlgn="t"/>
                      <a:r>
                        <a:rPr lang="en-US" sz="1800" b="0" i="0" u="none" strike="noStrike" dirty="0" err="1">
                          <a:solidFill>
                            <a:srgbClr val="000000"/>
                          </a:solidFill>
                          <a:latin typeface="Arial"/>
                        </a:rPr>
                        <a:t>Mitomycin</a:t>
                      </a:r>
                      <a:r>
                        <a:rPr lang="en-US" sz="1800" b="0" i="0" u="none" strike="noStrike" dirty="0">
                          <a:solidFill>
                            <a:srgbClr val="000000"/>
                          </a:solidFill>
                          <a:latin typeface="Arial"/>
                        </a:rPr>
                        <a:t> </a:t>
                      </a:r>
                    </a:p>
                  </a:txBody>
                  <a:tcPr marL="9525" marR="9525" marT="9525" marB="0"/>
                </a:tc>
              </a:tr>
              <a:tr h="390901">
                <a:tc>
                  <a:txBody>
                    <a:bodyPr/>
                    <a:lstStyle/>
                    <a:p>
                      <a:r>
                        <a:rPr lang="en-GB" dirty="0" smtClean="0"/>
                        <a:t>Trastuzumab emtansine</a:t>
                      </a:r>
                      <a:endParaRPr lang="en-US" dirty="0"/>
                    </a:p>
                  </a:txBody>
                  <a:tcPr/>
                </a:tc>
                <a:tc>
                  <a:txBody>
                    <a:bodyPr/>
                    <a:lstStyle/>
                    <a:p>
                      <a:pPr algn="l" rtl="0" fontAlgn="t"/>
                      <a:r>
                        <a:rPr lang="en-US" sz="1800" b="0" i="0" u="none" strike="noStrike">
                          <a:solidFill>
                            <a:srgbClr val="000000"/>
                          </a:solidFill>
                          <a:latin typeface="Arial"/>
                        </a:rPr>
                        <a:t>Cisplatin </a:t>
                      </a:r>
                    </a:p>
                  </a:txBody>
                  <a:tcPr marL="9525" marR="9525" marT="9525" marB="0"/>
                </a:tc>
                <a:tc>
                  <a:txBody>
                    <a:bodyPr/>
                    <a:lstStyle/>
                    <a:p>
                      <a:pPr algn="l" rtl="0" fontAlgn="t"/>
                      <a:r>
                        <a:rPr lang="en-US" sz="1800" b="0" i="0" u="none" strike="noStrike" dirty="0">
                          <a:solidFill>
                            <a:srgbClr val="000000"/>
                          </a:solidFill>
                          <a:latin typeface="Arial"/>
                        </a:rPr>
                        <a:t>Mitoxantrone </a:t>
                      </a:r>
                    </a:p>
                  </a:txBody>
                  <a:tcPr marL="9525" marR="9525" marT="9525" marB="0"/>
                </a:tc>
              </a:tr>
              <a:tr h="390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Pertuzumab</a:t>
                      </a:r>
                      <a:endParaRPr lang="en-US" dirty="0" smtClean="0"/>
                    </a:p>
                    <a:p>
                      <a:endParaRPr lang="en-US" dirty="0"/>
                    </a:p>
                  </a:txBody>
                  <a:tcPr/>
                </a:tc>
                <a:tc>
                  <a:txBody>
                    <a:bodyPr/>
                    <a:lstStyle/>
                    <a:p>
                      <a:pPr algn="l" rtl="0" fontAlgn="t"/>
                      <a:r>
                        <a:rPr lang="en-US" sz="1800" b="0" i="0" u="none" strike="noStrike" dirty="0" err="1">
                          <a:solidFill>
                            <a:srgbClr val="000000"/>
                          </a:solidFill>
                          <a:latin typeface="Arial"/>
                        </a:rPr>
                        <a:t>Daunorubicin</a:t>
                      </a:r>
                      <a:r>
                        <a:rPr lang="en-US" sz="1800" b="0" i="0" u="none" strike="noStrike" dirty="0">
                          <a:solidFill>
                            <a:srgbClr val="000000"/>
                          </a:solidFill>
                          <a:latin typeface="Arial"/>
                        </a:rPr>
                        <a:t> </a:t>
                      </a:r>
                    </a:p>
                  </a:txBody>
                  <a:tcPr marL="9525" marR="9525" marT="9525" marB="0"/>
                </a:tc>
                <a:tc>
                  <a:txBody>
                    <a:bodyPr/>
                    <a:lstStyle/>
                    <a:p>
                      <a:pPr algn="l" rtl="0" fontAlgn="t"/>
                      <a:r>
                        <a:rPr lang="en-US" sz="1800" b="0" i="0" u="none" strike="noStrike" dirty="0">
                          <a:solidFill>
                            <a:srgbClr val="000000"/>
                          </a:solidFill>
                          <a:latin typeface="Arial"/>
                        </a:rPr>
                        <a:t>Oxaliplatin </a:t>
                      </a:r>
                    </a:p>
                  </a:txBody>
                  <a:tcPr marL="9525" marR="9525" marT="9525" marB="0"/>
                </a:tc>
              </a:tr>
              <a:tr h="390901">
                <a:tc>
                  <a:txBody>
                    <a:bodyPr/>
                    <a:lstStyle/>
                    <a:p>
                      <a:endParaRPr lang="en-US" dirty="0"/>
                    </a:p>
                  </a:txBody>
                  <a:tcPr/>
                </a:tc>
                <a:tc>
                  <a:txBody>
                    <a:bodyPr/>
                    <a:lstStyle/>
                    <a:p>
                      <a:pPr algn="l" rtl="0" fontAlgn="t"/>
                      <a:r>
                        <a:rPr lang="en-US" sz="1800" b="0" i="0" u="none" strike="noStrike" dirty="0">
                          <a:solidFill>
                            <a:schemeClr val="tx1"/>
                          </a:solidFill>
                          <a:latin typeface="Arial"/>
                        </a:rPr>
                        <a:t>Doxorubicin </a:t>
                      </a:r>
                    </a:p>
                  </a:txBody>
                  <a:tcPr marL="9525" marR="9525" marT="9525" marB="0"/>
                </a:tc>
                <a:tc>
                  <a:txBody>
                    <a:bodyPr/>
                    <a:lstStyle/>
                    <a:p>
                      <a:pPr algn="l" rtl="0" fontAlgn="t"/>
                      <a:r>
                        <a:rPr lang="en-US" sz="1800" b="0" i="0" u="none" strike="noStrike" dirty="0">
                          <a:solidFill>
                            <a:srgbClr val="000000"/>
                          </a:solidFill>
                          <a:latin typeface="Arial"/>
                        </a:rPr>
                        <a:t>Paclitaxel </a:t>
                      </a:r>
                    </a:p>
                  </a:txBody>
                  <a:tcPr marL="9525" marR="9525" marT="9525" marB="0"/>
                </a:tc>
              </a:tr>
              <a:tr h="390901">
                <a:tc>
                  <a:txBody>
                    <a:bodyPr/>
                    <a:lstStyle/>
                    <a:p>
                      <a:endParaRPr lang="en-US" dirty="0"/>
                    </a:p>
                  </a:txBody>
                  <a:tcPr/>
                </a:tc>
                <a:tc>
                  <a:txBody>
                    <a:bodyPr/>
                    <a:lstStyle/>
                    <a:p>
                      <a:pPr algn="l" rtl="0" fontAlgn="t"/>
                      <a:r>
                        <a:rPr lang="en-US" sz="1800" b="0" i="0" u="none" strike="noStrike" dirty="0">
                          <a:solidFill>
                            <a:srgbClr val="000000"/>
                          </a:solidFill>
                          <a:latin typeface="Arial"/>
                        </a:rPr>
                        <a:t>Epirubicin </a:t>
                      </a:r>
                    </a:p>
                  </a:txBody>
                  <a:tcPr marL="9525" marR="9525" marT="9525" marB="0"/>
                </a:tc>
                <a:tc>
                  <a:txBody>
                    <a:bodyPr/>
                    <a:lstStyle/>
                    <a:p>
                      <a:pPr algn="l" rtl="0" fontAlgn="t"/>
                      <a:r>
                        <a:rPr lang="en-US" sz="1800" b="0" i="0" u="none" strike="noStrike" dirty="0">
                          <a:solidFill>
                            <a:srgbClr val="000000"/>
                          </a:solidFill>
                          <a:latin typeface="Arial"/>
                        </a:rPr>
                        <a:t>Pemetrexed </a:t>
                      </a:r>
                    </a:p>
                  </a:txBody>
                  <a:tcPr marL="9525" marR="9525" marT="9525" marB="0"/>
                </a:tc>
              </a:tr>
              <a:tr h="390901">
                <a:tc>
                  <a:txBody>
                    <a:bodyPr/>
                    <a:lstStyle/>
                    <a:p>
                      <a:endParaRPr lang="en-US"/>
                    </a:p>
                  </a:txBody>
                  <a:tcPr/>
                </a:tc>
                <a:tc>
                  <a:txBody>
                    <a:bodyPr/>
                    <a:lstStyle/>
                    <a:p>
                      <a:r>
                        <a:rPr lang="en-GB" dirty="0" smtClean="0"/>
                        <a:t>Etoposide</a:t>
                      </a:r>
                      <a:endParaRPr lang="en-US" dirty="0"/>
                    </a:p>
                  </a:txBody>
                  <a:tcPr marL="9525" marR="9525" marT="9525" marB="0"/>
                </a:tc>
                <a:tc>
                  <a:txBody>
                    <a:bodyPr/>
                    <a:lstStyle/>
                    <a:p>
                      <a:pPr algn="l" rtl="0" fontAlgn="t"/>
                      <a:r>
                        <a:rPr lang="en-US" sz="1800" b="0" i="0" u="none" strike="noStrike" dirty="0" err="1">
                          <a:solidFill>
                            <a:srgbClr val="000000"/>
                          </a:solidFill>
                          <a:latin typeface="Arial"/>
                        </a:rPr>
                        <a:t>Pentostatin</a:t>
                      </a:r>
                      <a:r>
                        <a:rPr lang="en-US" sz="1800" b="0" i="0" u="none" strike="noStrike" dirty="0">
                          <a:solidFill>
                            <a:srgbClr val="000000"/>
                          </a:solidFill>
                          <a:latin typeface="Arial"/>
                        </a:rPr>
                        <a:t> </a:t>
                      </a:r>
                    </a:p>
                  </a:txBody>
                  <a:tcPr marL="9525" marR="9525" marT="9525" marB="0"/>
                </a:tc>
              </a:tr>
              <a:tr h="390901">
                <a:tc>
                  <a:txBody>
                    <a:bodyPr/>
                    <a:lstStyle/>
                    <a:p>
                      <a:endParaRPr lang="en-US" dirty="0"/>
                    </a:p>
                  </a:txBody>
                  <a:tcPr/>
                </a:tc>
                <a:tc>
                  <a:txBody>
                    <a:bodyPr/>
                    <a:lstStyle/>
                    <a:p>
                      <a:pPr algn="l" rtl="0" fontAlgn="t"/>
                      <a:r>
                        <a:rPr lang="en-US" sz="1800" b="0" i="0" u="none" strike="noStrike" dirty="0">
                          <a:solidFill>
                            <a:srgbClr val="000000"/>
                          </a:solidFill>
                          <a:latin typeface="Arial"/>
                        </a:rPr>
                        <a:t>Fluorouracil </a:t>
                      </a:r>
                    </a:p>
                  </a:txBody>
                  <a:tcPr marL="9525" marR="9525" marT="9525" marB="0"/>
                </a:tc>
                <a:tc>
                  <a:txBody>
                    <a:bodyPr/>
                    <a:lstStyle/>
                    <a:p>
                      <a:pPr algn="l" rtl="0" fontAlgn="t"/>
                      <a:r>
                        <a:rPr lang="en-US" sz="1800" b="0" i="0" u="none" strike="noStrike" dirty="0" err="1">
                          <a:solidFill>
                            <a:srgbClr val="000000"/>
                          </a:solidFill>
                          <a:latin typeface="Arial"/>
                        </a:rPr>
                        <a:t>Thiotepa</a:t>
                      </a:r>
                      <a:r>
                        <a:rPr lang="en-US" sz="1800" b="0" i="0" u="none" strike="noStrike" dirty="0">
                          <a:solidFill>
                            <a:srgbClr val="000000"/>
                          </a:solidFill>
                          <a:latin typeface="Arial"/>
                        </a:rPr>
                        <a:t> </a:t>
                      </a:r>
                    </a:p>
                  </a:txBody>
                  <a:tcPr marL="9525" marR="9525" marT="9525" marB="0"/>
                </a:tc>
              </a:tr>
              <a:tr h="390901">
                <a:tc>
                  <a:txBody>
                    <a:bodyPr/>
                    <a:lstStyle/>
                    <a:p>
                      <a:endParaRPr lang="en-US" dirty="0"/>
                    </a:p>
                  </a:txBody>
                  <a:tcPr/>
                </a:tc>
                <a:tc>
                  <a:txBody>
                    <a:bodyPr/>
                    <a:lstStyle/>
                    <a:p>
                      <a:pPr algn="l" rtl="0" fontAlgn="t"/>
                      <a:r>
                        <a:rPr lang="en-US" sz="1800" b="0" i="0" u="none" strike="noStrike" dirty="0" err="1">
                          <a:solidFill>
                            <a:srgbClr val="000000"/>
                          </a:solidFill>
                          <a:latin typeface="Arial"/>
                        </a:rPr>
                        <a:t>Idarubicin</a:t>
                      </a:r>
                      <a:r>
                        <a:rPr lang="en-US" sz="1800" b="0" i="0" u="none" strike="noStrike" dirty="0">
                          <a:solidFill>
                            <a:srgbClr val="000000"/>
                          </a:solidFill>
                          <a:latin typeface="Arial"/>
                        </a:rPr>
                        <a:t> </a:t>
                      </a:r>
                    </a:p>
                  </a:txBody>
                  <a:tcPr marL="9525" marR="9525" marT="9525" marB="0"/>
                </a:tc>
                <a:tc>
                  <a:txBody>
                    <a:bodyPr/>
                    <a:lstStyle/>
                    <a:p>
                      <a:pPr algn="l" rtl="0" fontAlgn="t"/>
                      <a:r>
                        <a:rPr lang="en-US" sz="1800" b="0" i="0" u="none" strike="noStrike" dirty="0" err="1">
                          <a:solidFill>
                            <a:srgbClr val="000000"/>
                          </a:solidFill>
                          <a:latin typeface="Arial"/>
                        </a:rPr>
                        <a:t>Topotecan</a:t>
                      </a:r>
                      <a:r>
                        <a:rPr lang="en-US" sz="1800" b="0" i="0" u="none" strike="noStrike" dirty="0">
                          <a:solidFill>
                            <a:srgbClr val="000000"/>
                          </a:solidFill>
                          <a:latin typeface="Arial"/>
                        </a:rPr>
                        <a:t> </a:t>
                      </a:r>
                    </a:p>
                  </a:txBody>
                  <a:tcPr marL="9525" marR="9525" marT="9525" marB="0"/>
                </a:tc>
              </a:tr>
              <a:tr h="390901">
                <a:tc>
                  <a:txBody>
                    <a:bodyPr/>
                    <a:lstStyle/>
                    <a:p>
                      <a:endParaRPr lang="en-US" dirty="0"/>
                    </a:p>
                  </a:txBody>
                  <a:tcPr/>
                </a:tc>
                <a:tc>
                  <a:txBody>
                    <a:bodyPr/>
                    <a:lstStyle/>
                    <a:p>
                      <a:pPr algn="l" rtl="0" fontAlgn="t"/>
                      <a:r>
                        <a:rPr lang="en-US" sz="1800" b="0" i="0" u="none" strike="noStrike" dirty="0">
                          <a:solidFill>
                            <a:srgbClr val="000000"/>
                          </a:solidFill>
                          <a:latin typeface="Arial"/>
                        </a:rPr>
                        <a:t>Irinotecan </a:t>
                      </a:r>
                    </a:p>
                  </a:txBody>
                  <a:tcPr marL="9525" marR="9525" marT="9525" marB="0"/>
                </a:tc>
                <a:tc>
                  <a:txBody>
                    <a:bodyPr/>
                    <a:lstStyle/>
                    <a:p>
                      <a:pPr algn="l" rtl="0" fontAlgn="t"/>
                      <a:r>
                        <a:rPr lang="en-US" sz="1800" b="0" i="0" u="none" strike="noStrike" dirty="0">
                          <a:solidFill>
                            <a:srgbClr val="000000"/>
                          </a:solidFill>
                          <a:latin typeface="Arial"/>
                        </a:rPr>
                        <a:t>Vinblastine </a:t>
                      </a:r>
                    </a:p>
                  </a:txBody>
                  <a:tcPr marL="9525" marR="9525" marT="9525" marB="0"/>
                </a:tc>
              </a:tr>
              <a:tr h="390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HSCT</a:t>
                      </a:r>
                      <a:endParaRPr lang="en-US" b="1" dirty="0"/>
                    </a:p>
                  </a:txBody>
                  <a:tcPr/>
                </a:tc>
                <a:tc>
                  <a:txBody>
                    <a:bodyPr/>
                    <a:lstStyle/>
                    <a:p>
                      <a:pPr algn="l" rtl="0" fontAlgn="t"/>
                      <a:r>
                        <a:rPr lang="en-US" sz="1800" b="0" i="0" u="none" strike="noStrike" dirty="0" err="1">
                          <a:solidFill>
                            <a:srgbClr val="000000"/>
                          </a:solidFill>
                          <a:latin typeface="Arial"/>
                        </a:rPr>
                        <a:t>Lomustine</a:t>
                      </a:r>
                      <a:r>
                        <a:rPr lang="en-US" sz="1800" b="0" i="0" u="none" strike="noStrike" dirty="0">
                          <a:solidFill>
                            <a:srgbClr val="000000"/>
                          </a:solidFill>
                          <a:latin typeface="Arial"/>
                        </a:rPr>
                        <a:t> </a:t>
                      </a:r>
                    </a:p>
                  </a:txBody>
                  <a:tcPr marL="9525" marR="9525" marT="9525" marB="0"/>
                </a:tc>
                <a:tc>
                  <a:txBody>
                    <a:bodyPr/>
                    <a:lstStyle/>
                    <a:p>
                      <a:pPr algn="l" rtl="0" fontAlgn="t"/>
                      <a:r>
                        <a:rPr lang="en-US" sz="1800" b="0" i="0" u="none" strike="noStrike" dirty="0">
                          <a:solidFill>
                            <a:srgbClr val="000000"/>
                          </a:solidFill>
                          <a:latin typeface="Arial"/>
                        </a:rPr>
                        <a:t>Vincristine </a:t>
                      </a:r>
                    </a:p>
                  </a:txBody>
                  <a:tcPr marL="9525" marR="9525" marT="9525" marB="0"/>
                </a:tc>
              </a:tr>
              <a:tr h="390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Head + Neck </a:t>
                      </a:r>
                      <a:r>
                        <a:rPr lang="en-GB" b="1" dirty="0" err="1" smtClean="0"/>
                        <a:t>RTx</a:t>
                      </a:r>
                      <a:endParaRPr lang="en-US" b="1" dirty="0"/>
                    </a:p>
                  </a:txBody>
                  <a:tcPr/>
                </a:tc>
                <a:tc>
                  <a:txBody>
                    <a:bodyPr/>
                    <a:lstStyle/>
                    <a:p>
                      <a:endParaRPr lang="en-US" dirty="0"/>
                    </a:p>
                  </a:txBody>
                  <a:tcPr/>
                </a:tc>
                <a:tc>
                  <a:txBody>
                    <a:bodyPr/>
                    <a:lstStyle/>
                    <a:p>
                      <a:pPr algn="l"/>
                      <a:r>
                        <a:rPr lang="en-GB" dirty="0" smtClean="0"/>
                        <a:t>Vinorelbine (+oral)</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900"/>
          </a:xfrm>
        </p:spPr>
        <p:txBody>
          <a:bodyPr/>
          <a:lstStyle/>
          <a:p>
            <a:pPr algn="l"/>
            <a:r>
              <a:rPr lang="en-GB" sz="3200" smtClean="0"/>
              <a:t>Conventional Pharmacology</a:t>
            </a:r>
          </a:p>
        </p:txBody>
      </p:sp>
      <p:pic>
        <p:nvPicPr>
          <p:cNvPr id="7171" name="Picture 5"/>
          <p:cNvPicPr>
            <a:picLocks noChangeAspect="1" noChangeArrowheads="1"/>
          </p:cNvPicPr>
          <p:nvPr/>
        </p:nvPicPr>
        <p:blipFill>
          <a:blip r:embed="rId3" cstate="print"/>
          <a:srcRect/>
          <a:stretch>
            <a:fillRect/>
          </a:stretch>
        </p:blipFill>
        <p:spPr bwMode="auto">
          <a:xfrm>
            <a:off x="755650" y="1916113"/>
            <a:ext cx="7780338" cy="4400550"/>
          </a:xfrm>
          <a:prstGeom prst="rect">
            <a:avLst/>
          </a:prstGeom>
          <a:noFill/>
          <a:ln w="9525">
            <a:noFill/>
            <a:miter lim="800000"/>
            <a:headEnd/>
            <a:tailEnd/>
          </a:ln>
        </p:spPr>
      </p:pic>
      <p:sp>
        <p:nvSpPr>
          <p:cNvPr id="7172" name="Text Box 6"/>
          <p:cNvSpPr txBox="1">
            <a:spLocks noChangeArrowheads="1"/>
          </p:cNvSpPr>
          <p:nvPr/>
        </p:nvSpPr>
        <p:spPr bwMode="auto">
          <a:xfrm>
            <a:off x="468313" y="1341438"/>
            <a:ext cx="6480175" cy="366712"/>
          </a:xfrm>
          <a:prstGeom prst="rect">
            <a:avLst/>
          </a:prstGeom>
          <a:noFill/>
          <a:ln w="9525">
            <a:noFill/>
            <a:miter lim="800000"/>
            <a:headEnd/>
            <a:tailEnd/>
          </a:ln>
        </p:spPr>
        <p:txBody>
          <a:bodyPr>
            <a:spAutoFit/>
          </a:bodyPr>
          <a:lstStyle/>
          <a:p>
            <a:pPr>
              <a:spcBef>
                <a:spcPct val="50000"/>
              </a:spcBef>
            </a:pPr>
            <a:r>
              <a:rPr lang="en-GB"/>
              <a:t>The Common Pathway</a:t>
            </a:r>
          </a:p>
        </p:txBody>
      </p:sp>
      <p:sp>
        <p:nvSpPr>
          <p:cNvPr id="7173" name="TextBox 6"/>
          <p:cNvSpPr txBox="1">
            <a:spLocks noChangeArrowheads="1"/>
          </p:cNvSpPr>
          <p:nvPr/>
        </p:nvSpPr>
        <p:spPr bwMode="auto">
          <a:xfrm>
            <a:off x="971550" y="6381750"/>
            <a:ext cx="5832475" cy="276225"/>
          </a:xfrm>
          <a:prstGeom prst="rect">
            <a:avLst/>
          </a:prstGeom>
          <a:noFill/>
          <a:ln w="9525">
            <a:noFill/>
            <a:miter lim="800000"/>
            <a:headEnd/>
            <a:tailEnd/>
          </a:ln>
        </p:spPr>
        <p:txBody>
          <a:bodyPr>
            <a:spAutoFit/>
          </a:bodyPr>
          <a:lstStyle/>
          <a:p>
            <a:r>
              <a:rPr lang="en-GB" sz="1200"/>
              <a:t>Adapted from Sonis, ST J Support Oncol 2004;2 (Suppl 3) 3-8</a:t>
            </a:r>
            <a:endParaRPr 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30275" y="333375"/>
            <a:ext cx="8213725" cy="1371600"/>
          </a:xfrm>
        </p:spPr>
        <p:txBody>
          <a:bodyPr/>
          <a:lstStyle/>
          <a:p>
            <a:pPr algn="l"/>
            <a:r>
              <a:rPr lang="en-GB" sz="3200" smtClean="0"/>
              <a:t>Conventional Pharmacology </a:t>
            </a:r>
            <a:r>
              <a:rPr lang="en-GB" sz="2000" smtClean="0"/>
              <a:t/>
            </a:r>
            <a:br>
              <a:rPr lang="en-GB" sz="2000" smtClean="0"/>
            </a:br>
            <a:r>
              <a:rPr lang="en-GB" sz="2000" smtClean="0"/>
              <a:t>High Turnover Rate of Mucosal Cells Makes Them Susceptible to Damage During Cytotoxic Therapy</a:t>
            </a:r>
          </a:p>
        </p:txBody>
      </p:sp>
      <p:sp>
        <p:nvSpPr>
          <p:cNvPr id="8195" name="Text Box 3"/>
          <p:cNvSpPr txBox="1">
            <a:spLocks noChangeArrowheads="1"/>
          </p:cNvSpPr>
          <p:nvPr/>
        </p:nvSpPr>
        <p:spPr bwMode="auto">
          <a:xfrm>
            <a:off x="727075" y="2274888"/>
            <a:ext cx="2397125" cy="86836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700" b="1"/>
              <a:t>Normal mucosa provides an effective protective barrier</a:t>
            </a:r>
          </a:p>
        </p:txBody>
      </p:sp>
      <p:sp>
        <p:nvSpPr>
          <p:cNvPr id="217092" name="AutoShape 4"/>
          <p:cNvSpPr>
            <a:spLocks noChangeArrowheads="1"/>
          </p:cNvSpPr>
          <p:nvPr/>
        </p:nvSpPr>
        <p:spPr bwMode="auto">
          <a:xfrm>
            <a:off x="3165475" y="1843088"/>
            <a:ext cx="901700" cy="1662112"/>
          </a:xfrm>
          <a:prstGeom prst="curvedRightArrow">
            <a:avLst>
              <a:gd name="adj1" fmla="val 36866"/>
              <a:gd name="adj2" fmla="val 73732"/>
              <a:gd name="adj3" fmla="val 33333"/>
            </a:avLst>
          </a:prstGeom>
          <a:solidFill>
            <a:srgbClr val="0000FF"/>
          </a:solidFill>
          <a:ln w="12700">
            <a:solidFill>
              <a:srgbClr val="0000FF"/>
            </a:solidFill>
            <a:miter lim="800000"/>
            <a:headEnd type="none" w="sm" len="sm"/>
            <a:tailEnd type="none" w="sm" len="sm"/>
          </a:ln>
          <a:effectLst>
            <a:outerShdw dist="107763" dir="13500000" algn="ctr" rotWithShape="0">
              <a:schemeClr val="bg2"/>
            </a:outerShdw>
          </a:effectLst>
        </p:spPr>
        <p:txBody>
          <a:bodyPr wrap="none" anchor="ctr"/>
          <a:lstStyle/>
          <a:p>
            <a:pPr algn="ctr" eaLnBrk="0" hangingPunct="0">
              <a:defRPr/>
            </a:pPr>
            <a:endParaRPr lang="en-GB" sz="2000" b="1">
              <a:solidFill>
                <a:srgbClr val="00A337"/>
              </a:solidFill>
              <a:latin typeface="Arial" charset="0"/>
            </a:endParaRPr>
          </a:p>
        </p:txBody>
      </p:sp>
      <p:sp>
        <p:nvSpPr>
          <p:cNvPr id="217093" name="AutoShape 5"/>
          <p:cNvSpPr>
            <a:spLocks noChangeArrowheads="1"/>
          </p:cNvSpPr>
          <p:nvPr/>
        </p:nvSpPr>
        <p:spPr bwMode="auto">
          <a:xfrm rot="10800000">
            <a:off x="4514850" y="1676400"/>
            <a:ext cx="901700" cy="1662113"/>
          </a:xfrm>
          <a:prstGeom prst="curvedRightArrow">
            <a:avLst>
              <a:gd name="adj1" fmla="val 36866"/>
              <a:gd name="adj2" fmla="val 73732"/>
              <a:gd name="adj3" fmla="val 33333"/>
            </a:avLst>
          </a:prstGeom>
          <a:solidFill>
            <a:srgbClr val="0000FF"/>
          </a:solidFill>
          <a:ln w="12700">
            <a:solidFill>
              <a:srgbClr val="0000FF"/>
            </a:solidFill>
            <a:miter lim="800000"/>
            <a:headEnd type="none" w="sm" len="sm"/>
            <a:tailEnd type="none" w="sm" len="sm"/>
          </a:ln>
          <a:effectLst>
            <a:outerShdw dist="107763" dir="13500000" algn="ctr" rotWithShape="0">
              <a:schemeClr val="bg2"/>
            </a:outerShdw>
          </a:effectLst>
        </p:spPr>
        <p:txBody>
          <a:bodyPr rot="10800000" wrap="none" anchor="ctr"/>
          <a:lstStyle/>
          <a:p>
            <a:pPr algn="ctr" eaLnBrk="0" hangingPunct="0">
              <a:defRPr/>
            </a:pPr>
            <a:endParaRPr lang="en-GB" sz="2000" b="1">
              <a:solidFill>
                <a:srgbClr val="00A337"/>
              </a:solidFill>
              <a:latin typeface="Arial" charset="0"/>
            </a:endParaRPr>
          </a:p>
        </p:txBody>
      </p:sp>
      <p:sp>
        <p:nvSpPr>
          <p:cNvPr id="8198" name="Text Box 6"/>
          <p:cNvSpPr txBox="1">
            <a:spLocks noChangeArrowheads="1"/>
          </p:cNvSpPr>
          <p:nvPr/>
        </p:nvSpPr>
        <p:spPr bwMode="auto">
          <a:xfrm>
            <a:off x="3254375" y="2338388"/>
            <a:ext cx="2162175" cy="609600"/>
          </a:xfrm>
          <a:prstGeom prst="rect">
            <a:avLst/>
          </a:prstGeom>
          <a:noFill/>
          <a:ln w="12700">
            <a:noFill/>
            <a:miter lim="800000"/>
            <a:headEnd type="none" w="sm" len="sm"/>
            <a:tailEnd type="none" w="sm" len="sm"/>
          </a:ln>
        </p:spPr>
        <p:txBody>
          <a:bodyPr>
            <a:spAutoFit/>
          </a:bodyPr>
          <a:lstStyle/>
          <a:p>
            <a:pPr algn="ctr" eaLnBrk="0" hangingPunct="0"/>
            <a:r>
              <a:rPr lang="en-GB" sz="1700" b="1"/>
              <a:t>High epithelial   turnover</a:t>
            </a:r>
          </a:p>
        </p:txBody>
      </p:sp>
      <p:sp>
        <p:nvSpPr>
          <p:cNvPr id="8199" name="Text Box 7"/>
          <p:cNvSpPr txBox="1">
            <a:spLocks noChangeArrowheads="1"/>
          </p:cNvSpPr>
          <p:nvPr/>
        </p:nvSpPr>
        <p:spPr bwMode="auto">
          <a:xfrm>
            <a:off x="3165475" y="4294188"/>
            <a:ext cx="2162175" cy="350837"/>
          </a:xfrm>
          <a:prstGeom prst="rect">
            <a:avLst/>
          </a:prstGeom>
          <a:noFill/>
          <a:ln w="12700">
            <a:noFill/>
            <a:miter lim="800000"/>
            <a:headEnd type="none" w="sm" len="sm"/>
            <a:tailEnd type="none" w="sm" len="sm"/>
          </a:ln>
        </p:spPr>
        <p:txBody>
          <a:bodyPr>
            <a:spAutoFit/>
          </a:bodyPr>
          <a:lstStyle/>
          <a:p>
            <a:pPr algn="ctr" eaLnBrk="0" hangingPunct="0"/>
            <a:r>
              <a:rPr lang="en-GB" sz="1700" b="1"/>
              <a:t>Reduced</a:t>
            </a:r>
            <a:r>
              <a:rPr lang="en-GB" sz="1700" b="1">
                <a:solidFill>
                  <a:srgbClr val="DEF6F1"/>
                </a:solidFill>
              </a:rPr>
              <a:t> </a:t>
            </a:r>
            <a:r>
              <a:rPr lang="en-GB" sz="1700" b="1"/>
              <a:t>turnover</a:t>
            </a:r>
          </a:p>
        </p:txBody>
      </p:sp>
      <p:sp>
        <p:nvSpPr>
          <p:cNvPr id="8200" name="Text Box 8"/>
          <p:cNvSpPr txBox="1">
            <a:spLocks noChangeArrowheads="1"/>
          </p:cNvSpPr>
          <p:nvPr/>
        </p:nvSpPr>
        <p:spPr bwMode="auto">
          <a:xfrm>
            <a:off x="727075" y="4051300"/>
            <a:ext cx="2397125" cy="86836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700" b="1"/>
              <a:t>Reduced epithelial turnover leads to mucosal breakdown</a:t>
            </a:r>
          </a:p>
        </p:txBody>
      </p:sp>
      <p:sp>
        <p:nvSpPr>
          <p:cNvPr id="217097" name="AutoShape 9"/>
          <p:cNvSpPr>
            <a:spLocks noChangeArrowheads="1"/>
          </p:cNvSpPr>
          <p:nvPr/>
        </p:nvSpPr>
        <p:spPr bwMode="auto">
          <a:xfrm>
            <a:off x="3130550" y="3886200"/>
            <a:ext cx="901700" cy="1227138"/>
          </a:xfrm>
          <a:prstGeom prst="curvedRightArrow">
            <a:avLst>
              <a:gd name="adj1" fmla="val 4681"/>
              <a:gd name="adj2" fmla="val 49566"/>
              <a:gd name="adj3" fmla="val 27796"/>
            </a:avLst>
          </a:prstGeom>
          <a:solidFill>
            <a:srgbClr val="0000FF"/>
          </a:solidFill>
          <a:ln w="12700">
            <a:solidFill>
              <a:srgbClr val="0000FF"/>
            </a:solidFill>
            <a:miter lim="800000"/>
            <a:headEnd type="none" w="sm" len="sm"/>
            <a:tailEnd type="none" w="sm" len="sm"/>
          </a:ln>
          <a:effectLst>
            <a:outerShdw dist="107763" dir="13500000" algn="ctr" rotWithShape="0">
              <a:schemeClr val="bg2"/>
            </a:outerShdw>
          </a:effectLst>
        </p:spPr>
        <p:txBody>
          <a:bodyPr wrap="none" anchor="ctr"/>
          <a:lstStyle/>
          <a:p>
            <a:pPr algn="ctr" eaLnBrk="0" hangingPunct="0">
              <a:defRPr/>
            </a:pPr>
            <a:endParaRPr lang="en-GB" sz="2000" b="1">
              <a:solidFill>
                <a:srgbClr val="00A337"/>
              </a:solidFill>
              <a:latin typeface="Arial" charset="0"/>
            </a:endParaRPr>
          </a:p>
        </p:txBody>
      </p:sp>
      <p:sp>
        <p:nvSpPr>
          <p:cNvPr id="8202" name="Text Box 10"/>
          <p:cNvSpPr txBox="1">
            <a:spLocks noChangeArrowheads="1"/>
          </p:cNvSpPr>
          <p:nvPr/>
        </p:nvSpPr>
        <p:spPr bwMode="auto">
          <a:xfrm>
            <a:off x="3165475" y="5484813"/>
            <a:ext cx="2162175" cy="363537"/>
          </a:xfrm>
          <a:prstGeom prst="rect">
            <a:avLst/>
          </a:prstGeom>
          <a:noFill/>
          <a:ln w="12700">
            <a:solidFill>
              <a:srgbClr val="FF0000"/>
            </a:solidFill>
            <a:miter lim="800000"/>
            <a:headEnd type="none" w="sm" len="sm"/>
            <a:tailEnd type="none" w="sm" len="sm"/>
          </a:ln>
        </p:spPr>
        <p:txBody>
          <a:bodyPr>
            <a:spAutoFit/>
          </a:bodyPr>
          <a:lstStyle/>
          <a:p>
            <a:pPr algn="ctr" eaLnBrk="0" hangingPunct="0"/>
            <a:r>
              <a:rPr lang="en-GB" sz="1700" b="1"/>
              <a:t>Mucosal injury</a:t>
            </a:r>
          </a:p>
        </p:txBody>
      </p:sp>
      <p:cxnSp>
        <p:nvCxnSpPr>
          <p:cNvPr id="8203" name="AutoShape 11"/>
          <p:cNvCxnSpPr>
            <a:cxnSpLocks noChangeShapeType="1"/>
          </p:cNvCxnSpPr>
          <p:nvPr/>
        </p:nvCxnSpPr>
        <p:spPr bwMode="auto">
          <a:xfrm flipH="1">
            <a:off x="4246563" y="2895600"/>
            <a:ext cx="12700" cy="1398588"/>
          </a:xfrm>
          <a:prstGeom prst="straightConnector1">
            <a:avLst/>
          </a:prstGeom>
          <a:noFill/>
          <a:ln w="76200">
            <a:solidFill>
              <a:srgbClr val="FF0000"/>
            </a:solidFill>
            <a:round/>
            <a:headEnd type="none" w="sm" len="sm"/>
            <a:tailEnd type="triangle" w="lg" len="med"/>
          </a:ln>
        </p:spPr>
      </p:cxnSp>
      <p:cxnSp>
        <p:nvCxnSpPr>
          <p:cNvPr id="8204" name="AutoShape 12"/>
          <p:cNvCxnSpPr>
            <a:cxnSpLocks noChangeShapeType="1"/>
          </p:cNvCxnSpPr>
          <p:nvPr/>
        </p:nvCxnSpPr>
        <p:spPr bwMode="auto">
          <a:xfrm>
            <a:off x="4227513" y="4624388"/>
            <a:ext cx="20637" cy="698500"/>
          </a:xfrm>
          <a:prstGeom prst="straightConnector1">
            <a:avLst/>
          </a:prstGeom>
          <a:noFill/>
          <a:ln w="76200">
            <a:solidFill>
              <a:srgbClr val="FF0000"/>
            </a:solidFill>
            <a:round/>
            <a:headEnd type="none" w="sm" len="sm"/>
            <a:tailEnd type="triangle" w="lg" len="med"/>
          </a:ln>
        </p:spPr>
      </p:cxnSp>
      <p:sp>
        <p:nvSpPr>
          <p:cNvPr id="217101" name="AutoShape 13"/>
          <p:cNvSpPr>
            <a:spLocks noChangeArrowheads="1"/>
          </p:cNvSpPr>
          <p:nvPr/>
        </p:nvSpPr>
        <p:spPr bwMode="auto">
          <a:xfrm rot="10800000">
            <a:off x="4514850" y="3805238"/>
            <a:ext cx="901700" cy="1114425"/>
          </a:xfrm>
          <a:prstGeom prst="curvedRightArrow">
            <a:avLst>
              <a:gd name="adj1" fmla="val 4251"/>
              <a:gd name="adj2" fmla="val 45014"/>
              <a:gd name="adj3" fmla="val 27796"/>
            </a:avLst>
          </a:prstGeom>
          <a:solidFill>
            <a:srgbClr val="0000FF"/>
          </a:solidFill>
          <a:ln w="12700">
            <a:solidFill>
              <a:srgbClr val="0000FF"/>
            </a:solidFill>
            <a:miter lim="800000"/>
            <a:headEnd type="none" w="sm" len="sm"/>
            <a:tailEnd type="none" w="sm" len="sm"/>
          </a:ln>
          <a:effectLst>
            <a:outerShdw dist="107763" dir="13500000" algn="ctr" rotWithShape="0">
              <a:schemeClr val="bg2"/>
            </a:outerShdw>
          </a:effectLst>
        </p:spPr>
        <p:txBody>
          <a:bodyPr rot="10800000" wrap="none" anchor="ctr"/>
          <a:lstStyle/>
          <a:p>
            <a:pPr algn="ctr" eaLnBrk="0" hangingPunct="0">
              <a:defRPr/>
            </a:pPr>
            <a:endParaRPr lang="en-GB" sz="2000" b="1">
              <a:solidFill>
                <a:srgbClr val="00A337"/>
              </a:solidFill>
              <a:latin typeface="Arial" charset="0"/>
            </a:endParaRPr>
          </a:p>
        </p:txBody>
      </p:sp>
      <p:sp>
        <p:nvSpPr>
          <p:cNvPr id="8206" name="Text Box 14"/>
          <p:cNvSpPr txBox="1">
            <a:spLocks noChangeArrowheads="1"/>
          </p:cNvSpPr>
          <p:nvPr/>
        </p:nvSpPr>
        <p:spPr bwMode="auto">
          <a:xfrm>
            <a:off x="5837238" y="2914650"/>
            <a:ext cx="2925762" cy="363538"/>
          </a:xfrm>
          <a:prstGeom prst="rect">
            <a:avLst/>
          </a:prstGeom>
          <a:noFill/>
          <a:ln w="12700">
            <a:solidFill>
              <a:srgbClr val="FF0000"/>
            </a:solidFill>
            <a:miter lim="800000"/>
            <a:headEnd type="none" w="sm" len="sm"/>
            <a:tailEnd type="none" w="sm" len="sm"/>
          </a:ln>
        </p:spPr>
        <p:txBody>
          <a:bodyPr>
            <a:spAutoFit/>
          </a:bodyPr>
          <a:lstStyle/>
          <a:p>
            <a:pPr algn="ctr" eaLnBrk="0" hangingPunct="0"/>
            <a:r>
              <a:rPr lang="en-GB" sz="1700" b="1"/>
              <a:t>DNA damage</a:t>
            </a:r>
          </a:p>
        </p:txBody>
      </p:sp>
      <p:sp>
        <p:nvSpPr>
          <p:cNvPr id="8207" name="Text Box 15"/>
          <p:cNvSpPr txBox="1">
            <a:spLocks noChangeArrowheads="1"/>
          </p:cNvSpPr>
          <p:nvPr/>
        </p:nvSpPr>
        <p:spPr bwMode="auto">
          <a:xfrm>
            <a:off x="5837238" y="3359150"/>
            <a:ext cx="2925762" cy="363538"/>
          </a:xfrm>
          <a:prstGeom prst="rect">
            <a:avLst/>
          </a:prstGeom>
          <a:noFill/>
          <a:ln w="12700">
            <a:solidFill>
              <a:srgbClr val="FF0000"/>
            </a:solidFill>
            <a:miter lim="800000"/>
            <a:headEnd type="none" w="sm" len="sm"/>
            <a:tailEnd type="none" w="sm" len="sm"/>
          </a:ln>
        </p:spPr>
        <p:txBody>
          <a:bodyPr>
            <a:spAutoFit/>
          </a:bodyPr>
          <a:lstStyle/>
          <a:p>
            <a:pPr algn="ctr" eaLnBrk="0" hangingPunct="0"/>
            <a:r>
              <a:rPr lang="en-GB" sz="1700" b="1"/>
              <a:t>NonDNA damage</a:t>
            </a:r>
          </a:p>
        </p:txBody>
      </p:sp>
      <p:sp>
        <p:nvSpPr>
          <p:cNvPr id="8208" name="Text Box 16"/>
          <p:cNvSpPr txBox="1">
            <a:spLocks noChangeArrowheads="1"/>
          </p:cNvSpPr>
          <p:nvPr/>
        </p:nvSpPr>
        <p:spPr bwMode="auto">
          <a:xfrm>
            <a:off x="5837238" y="3802063"/>
            <a:ext cx="2925762" cy="363537"/>
          </a:xfrm>
          <a:prstGeom prst="rect">
            <a:avLst/>
          </a:prstGeom>
          <a:noFill/>
          <a:ln w="12700">
            <a:solidFill>
              <a:srgbClr val="FF0000"/>
            </a:solidFill>
            <a:miter lim="800000"/>
            <a:headEnd type="none" w="sm" len="sm"/>
            <a:tailEnd type="none" w="sm" len="sm"/>
          </a:ln>
        </p:spPr>
        <p:txBody>
          <a:bodyPr>
            <a:spAutoFit/>
          </a:bodyPr>
          <a:lstStyle/>
          <a:p>
            <a:pPr algn="ctr" eaLnBrk="0" hangingPunct="0"/>
            <a:r>
              <a:rPr lang="en-GB" sz="1700" b="1"/>
              <a:t>Generation of ROS</a:t>
            </a:r>
          </a:p>
        </p:txBody>
      </p:sp>
      <p:sp>
        <p:nvSpPr>
          <p:cNvPr id="8209" name="Oval 17"/>
          <p:cNvSpPr>
            <a:spLocks noChangeArrowheads="1"/>
          </p:cNvSpPr>
          <p:nvPr/>
        </p:nvSpPr>
        <p:spPr bwMode="auto">
          <a:xfrm>
            <a:off x="4143375" y="3429000"/>
            <a:ext cx="207963" cy="195263"/>
          </a:xfrm>
          <a:prstGeom prst="ellipse">
            <a:avLst/>
          </a:prstGeom>
          <a:solidFill>
            <a:srgbClr val="FF0000"/>
          </a:solidFill>
          <a:ln w="12700">
            <a:solidFill>
              <a:srgbClr val="FF0000"/>
            </a:solidFill>
            <a:round/>
            <a:headEnd type="none" w="sm" len="sm"/>
            <a:tailEnd type="none" w="sm" len="sm"/>
          </a:ln>
        </p:spPr>
        <p:txBody>
          <a:bodyPr wrap="none" anchor="ctr"/>
          <a:lstStyle/>
          <a:p>
            <a:endParaRPr lang="en-US">
              <a:solidFill>
                <a:srgbClr val="DEF6F1"/>
              </a:solidFill>
            </a:endParaRPr>
          </a:p>
        </p:txBody>
      </p:sp>
      <p:cxnSp>
        <p:nvCxnSpPr>
          <p:cNvPr id="8210" name="AutoShape 18"/>
          <p:cNvCxnSpPr>
            <a:cxnSpLocks noChangeShapeType="1"/>
            <a:stCxn id="8206" idx="1"/>
            <a:endCxn id="8209" idx="6"/>
          </p:cNvCxnSpPr>
          <p:nvPr/>
        </p:nvCxnSpPr>
        <p:spPr bwMode="auto">
          <a:xfrm flipH="1">
            <a:off x="4351338" y="3097213"/>
            <a:ext cx="1485900" cy="430212"/>
          </a:xfrm>
          <a:prstGeom prst="straightConnector1">
            <a:avLst/>
          </a:prstGeom>
          <a:noFill/>
          <a:ln w="38100">
            <a:solidFill>
              <a:srgbClr val="FF0000"/>
            </a:solidFill>
            <a:round/>
            <a:headEnd type="none" w="sm" len="sm"/>
            <a:tailEnd type="triangle" w="med" len="med"/>
          </a:ln>
        </p:spPr>
      </p:cxnSp>
      <p:cxnSp>
        <p:nvCxnSpPr>
          <p:cNvPr id="8211" name="AutoShape 19"/>
          <p:cNvCxnSpPr>
            <a:cxnSpLocks noChangeShapeType="1"/>
            <a:stCxn id="8207" idx="1"/>
            <a:endCxn id="8209" idx="6"/>
          </p:cNvCxnSpPr>
          <p:nvPr/>
        </p:nvCxnSpPr>
        <p:spPr bwMode="auto">
          <a:xfrm flipH="1" flipV="1">
            <a:off x="4351338" y="3527425"/>
            <a:ext cx="1485900" cy="14288"/>
          </a:xfrm>
          <a:prstGeom prst="straightConnector1">
            <a:avLst/>
          </a:prstGeom>
          <a:noFill/>
          <a:ln w="38100">
            <a:solidFill>
              <a:srgbClr val="FF0000"/>
            </a:solidFill>
            <a:round/>
            <a:headEnd type="none" w="sm" len="sm"/>
            <a:tailEnd type="triangle" w="med" len="med"/>
          </a:ln>
        </p:spPr>
      </p:cxnSp>
      <p:cxnSp>
        <p:nvCxnSpPr>
          <p:cNvPr id="8212" name="AutoShape 20"/>
          <p:cNvCxnSpPr>
            <a:cxnSpLocks noChangeShapeType="1"/>
            <a:stCxn id="8208" idx="1"/>
            <a:endCxn id="8209" idx="6"/>
          </p:cNvCxnSpPr>
          <p:nvPr/>
        </p:nvCxnSpPr>
        <p:spPr bwMode="auto">
          <a:xfrm flipH="1" flipV="1">
            <a:off x="4351338" y="3527425"/>
            <a:ext cx="1485900" cy="457200"/>
          </a:xfrm>
          <a:prstGeom prst="straightConnector1">
            <a:avLst/>
          </a:prstGeom>
          <a:noFill/>
          <a:ln w="38100">
            <a:solidFill>
              <a:srgbClr val="FF0000"/>
            </a:solidFill>
            <a:round/>
            <a:headEnd type="none" w="sm" len="sm"/>
            <a:tailEnd type="triangle" w="med" len="med"/>
          </a:ln>
        </p:spPr>
      </p:cxnSp>
      <p:sp>
        <p:nvSpPr>
          <p:cNvPr id="8213" name="Text Box 21"/>
          <p:cNvSpPr txBox="1">
            <a:spLocks noChangeArrowheads="1"/>
          </p:cNvSpPr>
          <p:nvPr/>
        </p:nvSpPr>
        <p:spPr bwMode="auto">
          <a:xfrm>
            <a:off x="727075" y="5334000"/>
            <a:ext cx="2397125" cy="6096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700" b="1"/>
              <a:t>Mucosa becomes susceptible to injury</a:t>
            </a:r>
          </a:p>
        </p:txBody>
      </p:sp>
      <p:sp>
        <p:nvSpPr>
          <p:cNvPr id="8214" name="Text Box 22"/>
          <p:cNvSpPr txBox="1">
            <a:spLocks noChangeArrowheads="1"/>
          </p:cNvSpPr>
          <p:nvPr/>
        </p:nvSpPr>
        <p:spPr bwMode="auto">
          <a:xfrm>
            <a:off x="1485900" y="6259513"/>
            <a:ext cx="7377113" cy="304800"/>
          </a:xfrm>
          <a:prstGeom prst="rect">
            <a:avLst/>
          </a:prstGeom>
          <a:noFill/>
          <a:ln w="9525">
            <a:noFill/>
            <a:miter lim="800000"/>
            <a:headEnd/>
            <a:tailEnd/>
          </a:ln>
        </p:spPr>
        <p:txBody>
          <a:bodyPr>
            <a:spAutoFit/>
          </a:bodyPr>
          <a:lstStyle/>
          <a:p>
            <a:pPr algn="r" eaLnBrk="0" hangingPunct="0">
              <a:spcBef>
                <a:spcPct val="50000"/>
              </a:spcBef>
            </a:pPr>
            <a:r>
              <a:rPr lang="en-US" sz="1400"/>
              <a:t>Adapted from</a:t>
            </a:r>
            <a:r>
              <a:rPr lang="en-US" sz="1400" b="1"/>
              <a:t> </a:t>
            </a:r>
            <a:r>
              <a:rPr lang="en-US" sz="1400"/>
              <a:t>Sonis</a:t>
            </a:r>
            <a:r>
              <a:rPr lang="en-US" sz="1400" b="1"/>
              <a:t> </a:t>
            </a:r>
            <a:r>
              <a:rPr lang="en-US" sz="1400"/>
              <a:t>ST. </a:t>
            </a:r>
            <a:r>
              <a:rPr lang="en-US" sz="1400" i="1"/>
              <a:t>Nat Rev. </a:t>
            </a:r>
            <a:r>
              <a:rPr lang="en-US" sz="1400"/>
              <a:t>2004;4:277-284</a:t>
            </a:r>
            <a:r>
              <a:rPr lang="en-US" sz="1400" b="1">
                <a:solidFill>
                  <a:srgbClr val="DEF6F1"/>
                </a:solidFill>
              </a:rPr>
              <a:t>.</a:t>
            </a:r>
          </a:p>
        </p:txBody>
      </p:sp>
      <p:sp>
        <p:nvSpPr>
          <p:cNvPr id="8215" name="Rectangle 23"/>
          <p:cNvSpPr>
            <a:spLocks noChangeArrowheads="1"/>
          </p:cNvSpPr>
          <p:nvPr/>
        </p:nvSpPr>
        <p:spPr bwMode="auto">
          <a:xfrm>
            <a:off x="687388" y="6259513"/>
            <a:ext cx="2808287" cy="304800"/>
          </a:xfrm>
          <a:prstGeom prst="rect">
            <a:avLst/>
          </a:prstGeom>
          <a:noFill/>
          <a:ln w="12700">
            <a:noFill/>
            <a:miter lim="800000"/>
            <a:headEnd type="none" w="sm" len="sm"/>
            <a:tailEnd type="none" w="sm" len="sm"/>
          </a:ln>
        </p:spPr>
        <p:txBody>
          <a:bodyPr wrap="none">
            <a:spAutoFit/>
          </a:bodyPr>
          <a:lstStyle/>
          <a:p>
            <a:pPr eaLnBrk="0" hangingPunct="0"/>
            <a:r>
              <a:rPr lang="en-GB" sz="1400" b="1"/>
              <a:t>ROS = reactive oxygen species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Work\Current Projects\Events\test.JPG"/>
          <p:cNvPicPr>
            <a:picLocks noChangeAspect="1" noChangeArrowheads="1"/>
          </p:cNvPicPr>
          <p:nvPr/>
        </p:nvPicPr>
        <p:blipFill>
          <a:blip r:embed="rId3" cstate="print"/>
          <a:srcRect/>
          <a:stretch>
            <a:fillRect/>
          </a:stretch>
        </p:blipFill>
        <p:spPr bwMode="auto">
          <a:xfrm>
            <a:off x="-828600" y="-1467544"/>
            <a:ext cx="10620672" cy="7965504"/>
          </a:xfrm>
          <a:prstGeom prst="rect">
            <a:avLst/>
          </a:prstGeom>
          <a:noFill/>
          <a:ln w="9525">
            <a:noFill/>
            <a:miter lim="800000"/>
            <a:headEnd/>
            <a:tailEnd/>
          </a:ln>
        </p:spPr>
      </p:pic>
      <p:sp>
        <p:nvSpPr>
          <p:cNvPr id="3" name="TextBox 2"/>
          <p:cNvSpPr txBox="1"/>
          <p:nvPr/>
        </p:nvSpPr>
        <p:spPr>
          <a:xfrm>
            <a:off x="-540568" y="5517232"/>
            <a:ext cx="1584176" cy="369332"/>
          </a:xfrm>
          <a:prstGeom prst="rect">
            <a:avLst/>
          </a:prstGeom>
          <a:noFill/>
        </p:spPr>
        <p:txBody>
          <a:bodyPr wrap="square" rtlCol="0">
            <a:spAutoFit/>
          </a:bodyPr>
          <a:lstStyle/>
          <a:p>
            <a:r>
              <a:rPr lang="en-GB" dirty="0" smtClean="0">
                <a:solidFill>
                  <a:schemeClr val="bg1"/>
                </a:solidFill>
              </a:rPr>
              <a:t>ErbB1=HER1</a:t>
            </a:r>
            <a:endParaRPr lang="en-US" dirty="0">
              <a:solidFill>
                <a:schemeClr val="bg1"/>
              </a:solidFill>
            </a:endParaRPr>
          </a:p>
        </p:txBody>
      </p:sp>
      <p:sp>
        <p:nvSpPr>
          <p:cNvPr id="4" name="TextBox 3"/>
          <p:cNvSpPr txBox="1"/>
          <p:nvPr/>
        </p:nvSpPr>
        <p:spPr>
          <a:xfrm>
            <a:off x="7236296" y="1988840"/>
            <a:ext cx="1619672" cy="369332"/>
          </a:xfrm>
          <a:prstGeom prst="rect">
            <a:avLst/>
          </a:prstGeom>
          <a:noFill/>
        </p:spPr>
        <p:txBody>
          <a:bodyPr wrap="square" rtlCol="0">
            <a:spAutoFit/>
          </a:bodyPr>
          <a:lstStyle/>
          <a:p>
            <a:r>
              <a:rPr lang="en-GB" dirty="0" smtClean="0">
                <a:solidFill>
                  <a:schemeClr val="bg1"/>
                </a:solidFill>
              </a:rPr>
              <a:t>VEGFR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GB" sz="2400" smtClean="0"/>
              <a:t>Conventional Treatment  =  Symptom Management </a:t>
            </a:r>
          </a:p>
        </p:txBody>
      </p:sp>
      <p:sp>
        <p:nvSpPr>
          <p:cNvPr id="9219" name="Rectangle 3"/>
          <p:cNvSpPr>
            <a:spLocks noGrp="1" noChangeArrowheads="1"/>
          </p:cNvSpPr>
          <p:nvPr>
            <p:ph idx="1"/>
          </p:nvPr>
        </p:nvSpPr>
        <p:spPr>
          <a:xfrm>
            <a:off x="457200" y="1268413"/>
            <a:ext cx="8229600" cy="5400675"/>
          </a:xfrm>
        </p:spPr>
        <p:txBody>
          <a:bodyPr/>
          <a:lstStyle/>
          <a:p>
            <a:r>
              <a:rPr lang="en-GB" sz="1800" smtClean="0"/>
              <a:t>Consider preventative interventions			                        (e.g. Caphosol, use of ice chips) ..........? adelmidrol ? </a:t>
            </a:r>
          </a:p>
          <a:p>
            <a:r>
              <a:rPr lang="en-GB" sz="1800" smtClean="0"/>
              <a:t>Ensure good oral hygiene – oral care plan, patient education</a:t>
            </a:r>
          </a:p>
          <a:p>
            <a:pPr lvl="1"/>
            <a:r>
              <a:rPr lang="en-GB" sz="1800" smtClean="0"/>
              <a:t>Saline rinse, moisten, lubricate, cleanse</a:t>
            </a:r>
          </a:p>
          <a:p>
            <a:pPr lvl="1"/>
            <a:r>
              <a:rPr lang="en-GB" sz="1800" smtClean="0"/>
              <a:t>No alcohol based mouth washes</a:t>
            </a:r>
          </a:p>
          <a:p>
            <a:pPr lvl="1"/>
            <a:r>
              <a:rPr lang="en-GB" sz="1800" smtClean="0"/>
              <a:t>Dietary restrictions</a:t>
            </a:r>
          </a:p>
          <a:p>
            <a:r>
              <a:rPr lang="en-GB" sz="1800" smtClean="0"/>
              <a:t>Local anaesthetic based products </a:t>
            </a:r>
          </a:p>
          <a:p>
            <a:r>
              <a:rPr lang="en-GB" sz="1800" smtClean="0"/>
              <a:t>(e.g. Benzydamine, lidocaine)</a:t>
            </a:r>
          </a:p>
          <a:p>
            <a:r>
              <a:rPr lang="en-GB" sz="1800" smtClean="0"/>
              <a:t>Systemic analgesia (analgesic ladder)</a:t>
            </a:r>
          </a:p>
          <a:p>
            <a:r>
              <a:rPr lang="en-GB" sz="1800" smtClean="0"/>
              <a:t>Protective barrier based mouthwash </a:t>
            </a:r>
          </a:p>
          <a:p>
            <a:r>
              <a:rPr lang="en-GB" sz="1800" smtClean="0"/>
              <a:t>(e.g. Sucralfate, Gelclair, MuGard)</a:t>
            </a:r>
          </a:p>
          <a:p>
            <a:r>
              <a:rPr lang="en-GB" sz="1800" smtClean="0"/>
              <a:t>Antibiotics, antifungal, antiviral,</a:t>
            </a:r>
          </a:p>
          <a:p>
            <a:r>
              <a:rPr lang="en-GB" sz="1800" smtClean="0"/>
              <a:t>(systemic and local)</a:t>
            </a:r>
          </a:p>
          <a:p>
            <a:r>
              <a:rPr lang="en-GB" sz="1800" smtClean="0"/>
              <a:t>Intravenous hydration, nutritional support,  as needed </a:t>
            </a:r>
          </a:p>
          <a:p>
            <a:r>
              <a:rPr lang="en-GB" sz="1800" smtClean="0">
                <a:solidFill>
                  <a:srgbClr val="FF0000"/>
                </a:solidFill>
              </a:rPr>
              <a:t>THE NEXT STEP.........??</a:t>
            </a:r>
          </a:p>
          <a:p>
            <a:endParaRPr lang="en-GB"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274638"/>
            <a:ext cx="8435975" cy="633412"/>
          </a:xfrm>
        </p:spPr>
        <p:txBody>
          <a:bodyPr/>
          <a:lstStyle/>
          <a:p>
            <a:pPr algn="l"/>
            <a:r>
              <a:rPr lang="en-GB" sz="2000" smtClean="0"/>
              <a:t>Mast cells can release pro-inflammatory cytokines</a:t>
            </a:r>
            <a:endParaRPr lang="en-US" sz="2000" smtClean="0"/>
          </a:p>
        </p:txBody>
      </p:sp>
      <p:sp>
        <p:nvSpPr>
          <p:cNvPr id="10243" name="Content Placeholder 2"/>
          <p:cNvSpPr>
            <a:spLocks noGrp="1"/>
          </p:cNvSpPr>
          <p:nvPr>
            <p:ph idx="1"/>
          </p:nvPr>
        </p:nvSpPr>
        <p:spPr/>
        <p:txBody>
          <a:bodyPr/>
          <a:lstStyle/>
          <a:p>
            <a:endParaRPr lang="en-US" smtClean="0"/>
          </a:p>
        </p:txBody>
      </p:sp>
      <p:pic>
        <p:nvPicPr>
          <p:cNvPr id="10244" name="Picture 2" descr="http://www.abcam.com/ps/CMS/Images/Mast%20Cell_589v398.jpg"/>
          <p:cNvPicPr>
            <a:picLocks noChangeAspect="1" noChangeArrowheads="1"/>
          </p:cNvPicPr>
          <p:nvPr/>
        </p:nvPicPr>
        <p:blipFill>
          <a:blip r:embed="rId3" cstate="print"/>
          <a:srcRect/>
          <a:stretch>
            <a:fillRect/>
          </a:stretch>
        </p:blipFill>
        <p:spPr bwMode="auto">
          <a:xfrm>
            <a:off x="250825" y="908050"/>
            <a:ext cx="8424863" cy="569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333375"/>
            <a:ext cx="6480175" cy="1143000"/>
          </a:xfrm>
        </p:spPr>
        <p:txBody>
          <a:bodyPr/>
          <a:lstStyle/>
          <a:p>
            <a:pPr algn="l"/>
            <a:r>
              <a:rPr lang="en-GB" sz="3200" smtClean="0"/>
              <a:t>Mast Cells and Oral Inflammation</a:t>
            </a:r>
          </a:p>
        </p:txBody>
      </p:sp>
      <p:sp>
        <p:nvSpPr>
          <p:cNvPr id="11267" name="Rectangle 3"/>
          <p:cNvSpPr>
            <a:spLocks noGrp="1" noChangeArrowheads="1"/>
          </p:cNvSpPr>
          <p:nvPr>
            <p:ph idx="1"/>
          </p:nvPr>
        </p:nvSpPr>
        <p:spPr>
          <a:xfrm>
            <a:off x="457200" y="1341438"/>
            <a:ext cx="8229600" cy="5040312"/>
          </a:xfrm>
        </p:spPr>
        <p:txBody>
          <a:bodyPr/>
          <a:lstStyle/>
          <a:p>
            <a:pPr>
              <a:lnSpc>
                <a:spcPct val="90000"/>
              </a:lnSpc>
            </a:pPr>
            <a:r>
              <a:rPr lang="en-GB" sz="2400" smtClean="0"/>
              <a:t>Mast cells are found in all connective tissue and mucosal environments including oral cavity</a:t>
            </a:r>
          </a:p>
          <a:p>
            <a:pPr>
              <a:lnSpc>
                <a:spcPct val="90000"/>
              </a:lnSpc>
            </a:pPr>
            <a:r>
              <a:rPr lang="en-GB" sz="2400" smtClean="0"/>
              <a:t>They release a range of pre-formed mediators including cytokines, vasoactive amines, and enzymes</a:t>
            </a:r>
          </a:p>
          <a:p>
            <a:pPr lvl="1">
              <a:lnSpc>
                <a:spcPct val="90000"/>
              </a:lnSpc>
            </a:pPr>
            <a:r>
              <a:rPr lang="en-GB" sz="2000" smtClean="0"/>
              <a:t>Cytokines, such as TNF and Interleukins, cause damage to oral mucosa </a:t>
            </a:r>
          </a:p>
          <a:p>
            <a:pPr>
              <a:lnSpc>
                <a:spcPct val="90000"/>
              </a:lnSpc>
            </a:pPr>
            <a:r>
              <a:rPr lang="en-GB" sz="2400" smtClean="0"/>
              <a:t>Mast cells in the oral mucosa                                                contain stores of histamine and                                                  TNF that exceed those in other                                                       mast cells.</a:t>
            </a:r>
          </a:p>
          <a:p>
            <a:pPr>
              <a:lnSpc>
                <a:spcPct val="90000"/>
              </a:lnSpc>
            </a:pPr>
            <a:r>
              <a:rPr lang="en-GB" sz="2400" smtClean="0"/>
              <a:t>There is a clear causal relationship                                    between mast cell degranulation,                                               TNF release, and the development                                                of inflammation in the oral mucosa </a:t>
            </a:r>
          </a:p>
          <a:p>
            <a:pPr>
              <a:lnSpc>
                <a:spcPct val="90000"/>
              </a:lnSpc>
            </a:pPr>
            <a:endParaRPr lang="en-GB" sz="2400" smtClean="0"/>
          </a:p>
        </p:txBody>
      </p:sp>
      <p:sp>
        <p:nvSpPr>
          <p:cNvPr id="11268" name="Text Box 4"/>
          <p:cNvSpPr txBox="1">
            <a:spLocks noChangeArrowheads="1"/>
          </p:cNvSpPr>
          <p:nvPr/>
        </p:nvSpPr>
        <p:spPr bwMode="auto">
          <a:xfrm>
            <a:off x="179388" y="6381750"/>
            <a:ext cx="8713787" cy="244475"/>
          </a:xfrm>
          <a:prstGeom prst="rect">
            <a:avLst/>
          </a:prstGeom>
          <a:noFill/>
          <a:ln w="9525">
            <a:noFill/>
            <a:miter lim="800000"/>
            <a:headEnd/>
            <a:tailEnd/>
          </a:ln>
        </p:spPr>
        <p:txBody>
          <a:bodyPr>
            <a:spAutoFit/>
          </a:bodyPr>
          <a:lstStyle/>
          <a:p>
            <a:pPr>
              <a:spcBef>
                <a:spcPct val="50000"/>
              </a:spcBef>
            </a:pPr>
            <a:r>
              <a:rPr lang="en-US" sz="1000"/>
              <a:t>Walsh, L. J. (2003). Mast Cells and Oral Inflammation . </a:t>
            </a:r>
            <a:r>
              <a:rPr lang="en-US" sz="1000" i="1"/>
              <a:t>Critical Reviews in Oral Biology &amp; Medicine</a:t>
            </a:r>
            <a:r>
              <a:rPr lang="en-US" sz="1000"/>
              <a:t>, 188-198.</a:t>
            </a:r>
            <a:endParaRPr lang="en-GB" sz="1000"/>
          </a:p>
        </p:txBody>
      </p:sp>
      <p:pic>
        <p:nvPicPr>
          <p:cNvPr id="11269" name="Picture 6" descr="http://krefting.gu.se/digitalAssets/1291/1291519_Human_Mastcell_MR_copy_edited-1.jpg"/>
          <p:cNvPicPr>
            <a:picLocks noChangeAspect="1" noChangeArrowheads="1"/>
          </p:cNvPicPr>
          <p:nvPr/>
        </p:nvPicPr>
        <p:blipFill>
          <a:blip r:embed="rId3" cstate="print"/>
          <a:srcRect/>
          <a:stretch>
            <a:fillRect/>
          </a:stretch>
        </p:blipFill>
        <p:spPr bwMode="auto">
          <a:xfrm>
            <a:off x="5508625" y="3357563"/>
            <a:ext cx="339407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TotalTime>
  <Words>3262</Words>
  <Application>Microsoft Office PowerPoint</Application>
  <PresentationFormat>On-screen Show (4:3)</PresentationFormat>
  <Paragraphs>360</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Pharmacology of Oral Mucositis</vt:lpstr>
      <vt:lpstr>Definition:</vt:lpstr>
      <vt:lpstr>Agents known to cause mucositis</vt:lpstr>
      <vt:lpstr>Conventional Pharmacology</vt:lpstr>
      <vt:lpstr>Conventional Pharmacology  High Turnover Rate of Mucosal Cells Makes Them Susceptible to Damage During Cytotoxic Therapy</vt:lpstr>
      <vt:lpstr>Slide 6</vt:lpstr>
      <vt:lpstr>Conventional Treatment  =  Symptom Management </vt:lpstr>
      <vt:lpstr>Mast cells can release pro-inflammatory cytokines</vt:lpstr>
      <vt:lpstr>Mast Cells and Oral Inflammation</vt:lpstr>
      <vt:lpstr>Recently approved targeted therapies associated with Oral Mucositis (any grade)</vt:lpstr>
      <vt:lpstr>Everolimus plus exemestane: A novel therapeutic strategy</vt:lpstr>
      <vt:lpstr>mTOR Inhibitors</vt:lpstr>
      <vt:lpstr>Tyrosine Kinase Inhibitors </vt:lpstr>
      <vt:lpstr>Targeted therapies associated with Oral Mucositis  (incidence any grade)</vt:lpstr>
      <vt:lpstr>Targeted Therapy Induced Oral Mucositis</vt:lpstr>
      <vt:lpstr>Everolimus</vt:lpstr>
      <vt:lpstr>Mammalian target of rapamycin inhibitor (mTORI)- temsirolimus  Recurrent aphthous stomatitis  </vt:lpstr>
      <vt:lpstr>Targeted Therapy Induced Oral Mucositis</vt:lpstr>
      <vt:lpstr>Targeted Therapy Induced Oral Mucositis</vt:lpstr>
      <vt:lpstr>Bottom Line – paradigm shift</vt:lpstr>
      <vt:lpstr>Bottom Line – paradigm shift</vt:lpstr>
      <vt:lpstr>Bottom line – paradigm shift</vt:lpstr>
      <vt:lpstr>Thank You</vt:lpstr>
      <vt:lpstr>And finally.....</vt:lpstr>
      <vt:lpstr>References</vt:lpstr>
      <vt:lpstr>Afinitor</vt:lpstr>
    </vt:vector>
  </TitlesOfParts>
  <Company>Ramsay Health Care 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of Oral Mucositis</dc:title>
  <dc:creator> </dc:creator>
  <cp:lastModifiedBy>ukdavhou</cp:lastModifiedBy>
  <cp:revision>99</cp:revision>
  <dcterms:created xsi:type="dcterms:W3CDTF">2013-03-07T10:19:39Z</dcterms:created>
  <dcterms:modified xsi:type="dcterms:W3CDTF">2014-05-23T09:03:01Z</dcterms:modified>
</cp:coreProperties>
</file>